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25" r:id="rId3"/>
    <p:sldId id="326" r:id="rId4"/>
    <p:sldId id="327" r:id="rId5"/>
    <p:sldId id="331" r:id="rId6"/>
    <p:sldId id="332" r:id="rId7"/>
    <p:sldId id="328" r:id="rId8"/>
    <p:sldId id="329" r:id="rId9"/>
    <p:sldId id="330" r:id="rId10"/>
    <p:sldId id="333" r:id="rId11"/>
    <p:sldId id="334" r:id="rId12"/>
    <p:sldId id="335" r:id="rId13"/>
    <p:sldId id="336" r:id="rId14"/>
    <p:sldId id="337" r:id="rId15"/>
    <p:sldId id="295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8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4400">
                <a:latin typeface="+mn-lt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Autofit/>
          </a:bodyPr>
          <a:lstStyle>
            <a:lvl1pPr marL="0" indent="0" algn="l">
              <a:buNone/>
              <a:defRPr sz="3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dirty="0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15.02.2019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15.02.2019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15.02.2019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5576" y="202"/>
            <a:ext cx="6781800" cy="1600200"/>
          </a:xfrm>
        </p:spPr>
        <p:txBody>
          <a:bodyPr>
            <a:normAutofit/>
          </a:bodyPr>
          <a:lstStyle>
            <a:lvl1pPr>
              <a:defRPr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defRPr>
            </a:lvl1pPr>
          </a:lstStyle>
          <a:p>
            <a:r>
              <a:rPr lang="tr-TR" dirty="0" smtClean="0"/>
              <a:t>Asıl Başlık Stili İçin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916832"/>
            <a:ext cx="7543800" cy="3886200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defRPr>
            </a:lvl1pPr>
            <a:lvl2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defRPr>
            </a:lvl2pPr>
            <a:lvl3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defRPr>
            </a:lvl3pPr>
            <a:lvl4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defRPr>
            </a:lvl4pPr>
            <a:lvl5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15.02.2019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15.02.2019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15.02.2019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15.02.2019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15.02.2019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15.02.2019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15.02.2019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15.02.2019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A23720DD-5B6D-40BF-8493-A6B52D484E6B}" type="datetimeFigureOut">
              <a:rPr lang="tr-TR" smtClean="0"/>
              <a:t>15.02.2019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eniden.org.tr/konular2/27-bagimlilik-bilgi-merkezi-doktor-ve-eczacilar-icin-bilgiler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755576" y="2636912"/>
            <a:ext cx="7543800" cy="1524000"/>
          </a:xfrm>
        </p:spPr>
        <p:txBody>
          <a:bodyPr/>
          <a:lstStyle/>
          <a:p>
            <a:pPr marL="0" indent="0" algn="ctr"/>
            <a:r>
              <a:rPr lang="tr-TR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BAĞIMLI HASTALARLA İLGİLİ </a:t>
            </a:r>
            <a:br>
              <a:rPr lang="tr-TR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tr-TR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ÖZEL DURUMLAR</a:t>
            </a:r>
            <a:endParaRPr lang="tr-TR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43608" y="4365104"/>
            <a:ext cx="6858000" cy="990600"/>
          </a:xfrm>
        </p:spPr>
        <p:txBody>
          <a:bodyPr/>
          <a:lstStyle/>
          <a:p>
            <a:pPr algn="ctr"/>
            <a:r>
              <a:rPr lang="tr-T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Uzm. Dr. Ebru ALDEMİR</a:t>
            </a:r>
          </a:p>
          <a:p>
            <a:pPr algn="ctr"/>
            <a:endParaRPr lang="tr-T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algn="ctr"/>
            <a:r>
              <a:rPr lang="tr-T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Ege Üniversitesi </a:t>
            </a:r>
          </a:p>
          <a:p>
            <a:pPr algn="ctr"/>
            <a:r>
              <a:rPr lang="tr-T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Madde Bağımlılığı, Toksikoloji ve İlaç Bilimleri Enstitüsü</a:t>
            </a:r>
            <a:endParaRPr lang="tr-TR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41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BAĞIMLILIK YAPAN MADDELERİN REÇETELENMESİ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Bağımlılık </a:t>
            </a:r>
            <a:r>
              <a:rPr lang="tr-TR" dirty="0"/>
              <a:t>potansiyeli olan ilaçlar, bağımlılık potansiyellerine göre yeşil ve kırmızı reçete </a:t>
            </a:r>
            <a:r>
              <a:rPr lang="tr-TR" dirty="0" smtClean="0"/>
              <a:t>kapsamındadır</a:t>
            </a:r>
          </a:p>
          <a:p>
            <a:endParaRPr lang="tr-TR" dirty="0"/>
          </a:p>
          <a:p>
            <a:r>
              <a:rPr lang="tr-TR" dirty="0" smtClean="0"/>
              <a:t>Ancak yine de uygunsuz şekilde reçete edilebilmektedir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7770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Bağımlılık </a:t>
            </a:r>
            <a:r>
              <a:rPr lang="tr-TR" dirty="0"/>
              <a:t>potansiyeli </a:t>
            </a:r>
            <a:r>
              <a:rPr lang="tr-TR" dirty="0" smtClean="0"/>
              <a:t>olan ilaçların </a:t>
            </a:r>
            <a:r>
              <a:rPr lang="tr-TR" dirty="0"/>
              <a:t>uygunsuz yazılmasının kaynaklandığı nedenler </a:t>
            </a:r>
            <a:endParaRPr lang="tr-TR" dirty="0" smtClean="0"/>
          </a:p>
          <a:p>
            <a:pPr lvl="1"/>
            <a:r>
              <a:rPr lang="tr-TR" dirty="0"/>
              <a:t>Bilgi yetersizliği </a:t>
            </a:r>
            <a:endParaRPr lang="tr-TR" dirty="0" smtClean="0"/>
          </a:p>
          <a:p>
            <a:pPr lvl="1"/>
            <a:r>
              <a:rPr lang="tr-TR" dirty="0" smtClean="0"/>
              <a:t>Hasta </a:t>
            </a:r>
            <a:r>
              <a:rPr lang="tr-TR" dirty="0"/>
              <a:t>baskısı </a:t>
            </a:r>
            <a:endParaRPr lang="tr-TR" dirty="0" smtClean="0"/>
          </a:p>
          <a:p>
            <a:pPr lvl="1"/>
            <a:r>
              <a:rPr lang="tr-TR" dirty="0" smtClean="0"/>
              <a:t>Bu </a:t>
            </a:r>
            <a:r>
              <a:rPr lang="tr-TR" dirty="0"/>
              <a:t>tür ilaçları gereğinden fazla yazma </a:t>
            </a:r>
            <a:endParaRPr lang="tr-TR" dirty="0" smtClean="0"/>
          </a:p>
          <a:p>
            <a:pPr lvl="1"/>
            <a:r>
              <a:rPr lang="tr-TR" dirty="0" smtClean="0"/>
              <a:t>Tedavi </a:t>
            </a:r>
            <a:r>
              <a:rPr lang="tr-TR" dirty="0"/>
              <a:t>edilemeyen hastalar </a:t>
            </a:r>
            <a:endParaRPr lang="tr-TR" dirty="0" smtClean="0"/>
          </a:p>
          <a:p>
            <a:pPr lvl="1"/>
            <a:r>
              <a:rPr lang="tr-TR" dirty="0" smtClean="0"/>
              <a:t>Fazla </a:t>
            </a:r>
            <a:r>
              <a:rPr lang="tr-TR" dirty="0"/>
              <a:t>yazıldığı için veya başka bir nedenden dolayı hasta tarafından kullanılmayan ilaçlar</a:t>
            </a:r>
          </a:p>
        </p:txBody>
      </p:sp>
    </p:spTree>
    <p:extLst>
      <p:ext uri="{BB962C8B-B14F-4D97-AF65-F5344CB8AC3E}">
        <p14:creationId xmlns:p14="http://schemas.microsoft.com/office/powerpoint/2010/main" val="146058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tr-TR" dirty="0"/>
              <a:t>Birçok hekime giden hastalar</a:t>
            </a:r>
          </a:p>
          <a:p>
            <a:pPr lvl="1"/>
            <a:r>
              <a:rPr lang="tr-TR" dirty="0" smtClean="0"/>
              <a:t>Reçeteyi </a:t>
            </a:r>
            <a:r>
              <a:rPr lang="tr-TR" dirty="0"/>
              <a:t>dikkatsiz yazma</a:t>
            </a:r>
          </a:p>
          <a:p>
            <a:pPr lvl="1"/>
            <a:r>
              <a:rPr lang="tr-TR" dirty="0" smtClean="0"/>
              <a:t>Reçetelerin </a:t>
            </a:r>
            <a:r>
              <a:rPr lang="tr-TR" dirty="0"/>
              <a:t>iyi korunamaması</a:t>
            </a:r>
          </a:p>
          <a:p>
            <a:pPr lvl="1"/>
            <a:r>
              <a:rPr lang="tr-TR" dirty="0" smtClean="0"/>
              <a:t>Hekimin kandırılması</a:t>
            </a:r>
          </a:p>
          <a:p>
            <a:pPr lvl="1"/>
            <a:r>
              <a:rPr lang="tr-TR" dirty="0"/>
              <a:t>Hekimin kazanç amacı gütmesi </a:t>
            </a:r>
          </a:p>
        </p:txBody>
      </p:sp>
    </p:spTree>
    <p:extLst>
      <p:ext uri="{BB962C8B-B14F-4D97-AF65-F5344CB8AC3E}">
        <p14:creationId xmlns:p14="http://schemas.microsoft.com/office/powerpoint/2010/main" val="394480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Bağımlılık yapıcı ilaçların yazılmasında dikkat edilmesi gereken noktalar </a:t>
            </a:r>
            <a:endParaRPr lang="tr-TR" dirty="0" smtClean="0"/>
          </a:p>
          <a:p>
            <a:pPr lvl="1"/>
            <a:r>
              <a:rPr lang="tr-TR" dirty="0"/>
              <a:t>Bir ilacın bağımlılık yapabilecek olması, onun yazılmamasını </a:t>
            </a:r>
            <a:r>
              <a:rPr lang="tr-TR" dirty="0" smtClean="0"/>
              <a:t>gerektirmez </a:t>
            </a:r>
          </a:p>
          <a:p>
            <a:pPr lvl="2"/>
            <a:r>
              <a:rPr lang="tr-TR" dirty="0" smtClean="0"/>
              <a:t>Bu </a:t>
            </a:r>
            <a:r>
              <a:rPr lang="tr-TR" dirty="0"/>
              <a:t>tür ilaçları yazmaktan </a:t>
            </a:r>
            <a:r>
              <a:rPr lang="tr-TR" dirty="0" smtClean="0"/>
              <a:t>kaçınmamalıdır</a:t>
            </a:r>
          </a:p>
          <a:p>
            <a:pPr lvl="2"/>
            <a:r>
              <a:rPr lang="tr-TR" dirty="0" err="1" smtClean="0"/>
              <a:t>Endikasyonun</a:t>
            </a:r>
            <a:r>
              <a:rPr lang="tr-TR" dirty="0" smtClean="0"/>
              <a:t> </a:t>
            </a:r>
            <a:r>
              <a:rPr lang="tr-TR" dirty="0"/>
              <a:t>doğru konduğuna emin </a:t>
            </a:r>
            <a:r>
              <a:rPr lang="tr-TR" dirty="0" smtClean="0"/>
              <a:t>olunmalıdır</a:t>
            </a:r>
          </a:p>
          <a:p>
            <a:pPr lvl="2"/>
            <a:r>
              <a:rPr lang="tr-TR" dirty="0" smtClean="0"/>
              <a:t>İlaç </a:t>
            </a:r>
            <a:r>
              <a:rPr lang="tr-TR" dirty="0"/>
              <a:t>eczacının anlayabileceği bir şekilde reçeteye </a:t>
            </a:r>
            <a:r>
              <a:rPr lang="tr-TR" dirty="0" smtClean="0"/>
              <a:t>yazılmalıdır</a:t>
            </a:r>
          </a:p>
          <a:p>
            <a:pPr lvl="2"/>
            <a:r>
              <a:rPr lang="tr-TR" dirty="0" smtClean="0"/>
              <a:t>Fazla </a:t>
            </a:r>
            <a:r>
              <a:rPr lang="tr-TR" dirty="0"/>
              <a:t>miktarda ilaç </a:t>
            </a:r>
            <a:r>
              <a:rPr lang="tr-TR" dirty="0" smtClean="0"/>
              <a:t>yazılmamalıdır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2052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tr-TR" dirty="0"/>
              <a:t>Hekim imzası ile ilaç arasında hekim fazla </a:t>
            </a:r>
            <a:r>
              <a:rPr lang="tr-TR" dirty="0" smtClean="0"/>
              <a:t>boşluk bırakmamalıdır</a:t>
            </a:r>
          </a:p>
          <a:p>
            <a:pPr lvl="1"/>
            <a:r>
              <a:rPr lang="tr-TR" dirty="0" smtClean="0"/>
              <a:t>Tanıdık </a:t>
            </a:r>
            <a:r>
              <a:rPr lang="tr-TR" dirty="0"/>
              <a:t>bile olsa hasta baskısı ile ilaç </a:t>
            </a:r>
            <a:r>
              <a:rPr lang="tr-TR" dirty="0" smtClean="0"/>
              <a:t>yazılmamalıdır</a:t>
            </a:r>
          </a:p>
          <a:p>
            <a:pPr lvl="1"/>
            <a:r>
              <a:rPr lang="tr-TR" dirty="0" smtClean="0"/>
              <a:t>Hastanın </a:t>
            </a:r>
            <a:r>
              <a:rPr lang="tr-TR" dirty="0"/>
              <a:t>aynı ilacı birkaç hekimden alıp almadığı kontrol edilmelidir</a:t>
            </a:r>
          </a:p>
        </p:txBody>
      </p:sp>
    </p:spTree>
    <p:extLst>
      <p:ext uri="{BB962C8B-B14F-4D97-AF65-F5344CB8AC3E}">
        <p14:creationId xmlns:p14="http://schemas.microsoft.com/office/powerpoint/2010/main" val="345208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tr-TR" sz="1800" dirty="0" smtClean="0">
              <a:solidFill>
                <a:srgbClr val="DC8024"/>
              </a:solidFill>
            </a:endParaRPr>
          </a:p>
          <a:p>
            <a:r>
              <a:rPr lang="tr-TR" sz="1800" dirty="0" smtClean="0">
                <a:solidFill>
                  <a:srgbClr val="DC8024"/>
                </a:solidFill>
              </a:rPr>
              <a:t>Madde Bağımlılığı Tanı ve Tedavi </a:t>
            </a:r>
            <a:r>
              <a:rPr lang="tr-TR" sz="1800" dirty="0" err="1" smtClean="0">
                <a:solidFill>
                  <a:srgbClr val="DC8024"/>
                </a:solidFill>
              </a:rPr>
              <a:t>Klavuzu</a:t>
            </a:r>
            <a:r>
              <a:rPr lang="tr-TR" sz="1800" dirty="0" smtClean="0">
                <a:solidFill>
                  <a:srgbClr val="DC8024"/>
                </a:solidFill>
              </a:rPr>
              <a:t> El Kitabı</a:t>
            </a:r>
            <a:endParaRPr lang="tr-TR" sz="1800" dirty="0">
              <a:solidFill>
                <a:srgbClr val="DC8024"/>
              </a:solidFill>
            </a:endParaRPr>
          </a:p>
          <a:p>
            <a:endParaRPr lang="tr-TR" sz="1800" dirty="0" smtClean="0">
              <a:solidFill>
                <a:srgbClr val="DC8024"/>
              </a:solidFill>
            </a:endParaRPr>
          </a:p>
          <a:p>
            <a:r>
              <a:rPr lang="tr-TR" sz="1800" dirty="0" smtClean="0">
                <a:solidFill>
                  <a:srgbClr val="DC8024"/>
                </a:solidFill>
              </a:rPr>
              <a:t>Alkol Madde </a:t>
            </a:r>
            <a:r>
              <a:rPr lang="tr-TR" sz="1800" dirty="0">
                <a:solidFill>
                  <a:srgbClr val="DC8024"/>
                </a:solidFill>
              </a:rPr>
              <a:t>B</a:t>
            </a:r>
            <a:r>
              <a:rPr lang="tr-TR" sz="1800" dirty="0" smtClean="0">
                <a:solidFill>
                  <a:srgbClr val="DC8024"/>
                </a:solidFill>
              </a:rPr>
              <a:t>ağımlılığı </a:t>
            </a:r>
            <a:r>
              <a:rPr lang="tr-TR" sz="1800" dirty="0">
                <a:solidFill>
                  <a:srgbClr val="DC8024"/>
                </a:solidFill>
              </a:rPr>
              <a:t>T</a:t>
            </a:r>
            <a:r>
              <a:rPr lang="tr-TR" sz="1800" dirty="0" smtClean="0">
                <a:solidFill>
                  <a:srgbClr val="DC8024"/>
                </a:solidFill>
              </a:rPr>
              <a:t>anı ve Tedavi El Kitabı, Ögel K ve Evren C. Alkol Madde Kullanım Bozukluğu Olan </a:t>
            </a:r>
            <a:r>
              <a:rPr lang="tr-TR" sz="1800" dirty="0">
                <a:solidFill>
                  <a:srgbClr val="DC8024"/>
                </a:solidFill>
              </a:rPr>
              <a:t>H</a:t>
            </a:r>
            <a:r>
              <a:rPr lang="tr-TR" sz="1800" dirty="0" smtClean="0">
                <a:solidFill>
                  <a:srgbClr val="DC8024"/>
                </a:solidFill>
              </a:rPr>
              <a:t>astaya Yaklaşım, 2012</a:t>
            </a:r>
          </a:p>
          <a:p>
            <a:endParaRPr lang="tr-TR" sz="1800" dirty="0">
              <a:solidFill>
                <a:srgbClr val="DC8024"/>
              </a:solidFill>
            </a:endParaRPr>
          </a:p>
          <a:p>
            <a:r>
              <a:rPr lang="tr-TR" sz="1800" dirty="0">
                <a:solidFill>
                  <a:srgbClr val="DC8024"/>
                </a:solidFill>
              </a:rPr>
              <a:t>Ögel K. Sigara, Alkol ve Madde Kullanım bozuklukları: Tanı, Tedavi ve Önleme. Yeniden Yayınları. İstanbul, </a:t>
            </a:r>
            <a:r>
              <a:rPr lang="tr-TR" sz="1800" dirty="0" smtClean="0">
                <a:solidFill>
                  <a:srgbClr val="DC8024"/>
                </a:solidFill>
              </a:rPr>
              <a:t>2010</a:t>
            </a:r>
          </a:p>
          <a:p>
            <a:endParaRPr lang="tr-TR" sz="1800" dirty="0"/>
          </a:p>
          <a:p>
            <a:r>
              <a:rPr lang="tr-TR" sz="1800" dirty="0">
                <a:solidFill>
                  <a:schemeClr val="tx1"/>
                </a:solidFill>
                <a:hlinkClick r:id="rId2"/>
              </a:rPr>
              <a:t>http://</a:t>
            </a:r>
            <a:r>
              <a:rPr lang="tr-TR" sz="1800" dirty="0" smtClean="0">
                <a:solidFill>
                  <a:schemeClr val="tx1"/>
                </a:solidFill>
                <a:hlinkClick r:id="rId2"/>
              </a:rPr>
              <a:t>www.yeniden.org.tr/konular2/27-bagimlilik-bilgi-merkezi-doktor-ve-eczacilar-icin-bilgiler.html</a:t>
            </a:r>
            <a:endParaRPr lang="tr-TR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tr-TR" sz="1800" dirty="0"/>
          </a:p>
          <a:p>
            <a:r>
              <a:rPr lang="tr-TR" sz="1800" dirty="0" smtClean="0">
                <a:solidFill>
                  <a:srgbClr val="DC8024"/>
                </a:solidFill>
              </a:rPr>
              <a:t>Psikiyatride Güncel. Alkol ve Madde Kullanım Bozukluğunda Yaklaşım ve Tedavi (Ed. Cüneyt Evren)</a:t>
            </a:r>
          </a:p>
          <a:p>
            <a:endParaRPr lang="tr-TR" sz="1800" dirty="0">
              <a:solidFill>
                <a:srgbClr val="DC8024"/>
              </a:solidFill>
            </a:endParaRPr>
          </a:p>
          <a:p>
            <a:endParaRPr lang="tr-TR" sz="1800" dirty="0">
              <a:solidFill>
                <a:srgbClr val="DC80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7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800" dirty="0" smtClean="0"/>
              <a:t>İLAÇ YAZDIRMAK İSTEYEN BAĞIMLIYA YAKLAŞIM 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Onunla ilgilendiğinizi gösterin ve </a:t>
            </a:r>
            <a:r>
              <a:rPr lang="tr-TR" dirty="0" smtClean="0"/>
              <a:t>kendinize </a:t>
            </a:r>
            <a:r>
              <a:rPr lang="tr-TR" dirty="0"/>
              <a:t>güvenli </a:t>
            </a:r>
            <a:r>
              <a:rPr lang="tr-TR" dirty="0" smtClean="0"/>
              <a:t>davranın</a:t>
            </a:r>
          </a:p>
          <a:p>
            <a:pPr lvl="1"/>
            <a:r>
              <a:rPr lang="tr-TR" dirty="0"/>
              <a:t>İ</a:t>
            </a:r>
            <a:r>
              <a:rPr lang="tr-TR" dirty="0" smtClean="0"/>
              <a:t>kna etmenizi kolaylaştırır</a:t>
            </a:r>
          </a:p>
          <a:p>
            <a:r>
              <a:rPr lang="tr-TR" dirty="0" smtClean="0"/>
              <a:t>Bu </a:t>
            </a:r>
            <a:r>
              <a:rPr lang="tr-TR" dirty="0"/>
              <a:t>ilaçları kullanmasını gerektiren fiziksel ya da ruhsal bir rahatsızlığı var mı </a:t>
            </a:r>
            <a:r>
              <a:rPr lang="tr-TR" dirty="0" smtClean="0"/>
              <a:t>araştırın</a:t>
            </a:r>
          </a:p>
          <a:p>
            <a:pPr lvl="1"/>
            <a:r>
              <a:rPr lang="tr-TR" dirty="0" smtClean="0"/>
              <a:t>Bulamazsanız</a:t>
            </a:r>
            <a:r>
              <a:rPr lang="tr-TR" dirty="0"/>
              <a:t>, bunları kullanmasının gerekli olmadığını </a:t>
            </a:r>
            <a:r>
              <a:rPr lang="tr-TR" dirty="0" smtClean="0"/>
              <a:t>belirtin</a:t>
            </a:r>
          </a:p>
          <a:p>
            <a:r>
              <a:rPr lang="tr-TR" dirty="0" smtClean="0"/>
              <a:t>Başka </a:t>
            </a:r>
            <a:r>
              <a:rPr lang="tr-TR" dirty="0"/>
              <a:t>ne tür maddeler kullandığını soruşturun.</a:t>
            </a:r>
          </a:p>
        </p:txBody>
      </p:sp>
    </p:spTree>
    <p:extLst>
      <p:ext uri="{BB962C8B-B14F-4D97-AF65-F5344CB8AC3E}">
        <p14:creationId xmlns:p14="http://schemas.microsoft.com/office/powerpoint/2010/main" val="279271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/>
              <a:t>Neden ısrarla bu ilaçları talep ettiğini </a:t>
            </a:r>
            <a:r>
              <a:rPr lang="tr-TR" dirty="0" smtClean="0"/>
              <a:t>sorun</a:t>
            </a:r>
          </a:p>
          <a:p>
            <a:r>
              <a:rPr lang="tr-TR" dirty="0" smtClean="0"/>
              <a:t>Talep </a:t>
            </a:r>
            <a:r>
              <a:rPr lang="tr-TR" dirty="0"/>
              <a:t>ettiği ilaçların bağımlılık  yaptığını </a:t>
            </a:r>
            <a:r>
              <a:rPr lang="tr-TR" dirty="0" smtClean="0"/>
              <a:t>hatırlatın</a:t>
            </a:r>
          </a:p>
          <a:p>
            <a:pPr lvl="1"/>
            <a:r>
              <a:rPr lang="tr-TR" dirty="0" smtClean="0"/>
              <a:t>Karşınızdaki </a:t>
            </a:r>
            <a:r>
              <a:rPr lang="tr-TR" dirty="0"/>
              <a:t>kişi bunun zaten farkında olabilir, ancak bunu belirtmeniz tartışmayı daha gerçekçi bir düzeye </a:t>
            </a:r>
            <a:r>
              <a:rPr lang="tr-TR" dirty="0" smtClean="0"/>
              <a:t>çeker</a:t>
            </a:r>
          </a:p>
          <a:p>
            <a:r>
              <a:rPr lang="tr-TR" dirty="0" smtClean="0"/>
              <a:t>İsterse</a:t>
            </a:r>
            <a:r>
              <a:rPr lang="tr-TR" dirty="0"/>
              <a:t>, yeşil ya da kırmızı reçeteye bağlı olmayan </a:t>
            </a:r>
            <a:r>
              <a:rPr lang="tr-TR" dirty="0" err="1"/>
              <a:t>anksiyolitik</a:t>
            </a:r>
            <a:r>
              <a:rPr lang="tr-TR" dirty="0"/>
              <a:t> ilaçlar </a:t>
            </a:r>
            <a:r>
              <a:rPr lang="tr-TR" dirty="0" smtClean="0"/>
              <a:t>yazabileceğinizi veya bir uzmana yönlendirebileceğinizi söyleyin</a:t>
            </a:r>
          </a:p>
          <a:p>
            <a:pPr lvl="1"/>
            <a:r>
              <a:rPr lang="tr-TR" dirty="0" smtClean="0"/>
              <a:t>Onunla </a:t>
            </a:r>
            <a:r>
              <a:rPr lang="tr-TR" dirty="0"/>
              <a:t>ilgilendiğinizi </a:t>
            </a:r>
            <a:r>
              <a:rPr lang="tr-TR" dirty="0" smtClean="0"/>
              <a:t>gösterir</a:t>
            </a:r>
          </a:p>
          <a:p>
            <a:r>
              <a:rPr lang="tr-TR" dirty="0" smtClean="0"/>
              <a:t>İsteklerini </a:t>
            </a:r>
            <a:r>
              <a:rPr lang="tr-TR" dirty="0"/>
              <a:t>başka yardım yolları göstererek </a:t>
            </a:r>
            <a:r>
              <a:rPr lang="tr-TR" dirty="0" smtClean="0"/>
              <a:t>yanıtlayın </a:t>
            </a:r>
          </a:p>
          <a:p>
            <a:pPr lvl="1"/>
            <a:r>
              <a:rPr lang="tr-TR" dirty="0" smtClean="0"/>
              <a:t>Eğer </a:t>
            </a:r>
            <a:r>
              <a:rPr lang="tr-TR" dirty="0"/>
              <a:t>bırakmayı isterse kendisine yardımcı olabileceğinizi anlatın</a:t>
            </a:r>
          </a:p>
        </p:txBody>
      </p:sp>
    </p:spTree>
    <p:extLst>
      <p:ext uri="{BB962C8B-B14F-4D97-AF65-F5344CB8AC3E}">
        <p14:creationId xmlns:p14="http://schemas.microsoft.com/office/powerpoint/2010/main" val="346739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Sınırlarınızı </a:t>
            </a:r>
            <a:r>
              <a:rPr lang="tr-TR" dirty="0" smtClean="0"/>
              <a:t>koyun</a:t>
            </a:r>
          </a:p>
          <a:p>
            <a:pPr lvl="1"/>
            <a:r>
              <a:rPr lang="tr-TR" dirty="0" smtClean="0"/>
              <a:t>Neler </a:t>
            </a:r>
            <a:r>
              <a:rPr lang="tr-TR" dirty="0"/>
              <a:t>yapıp, neler yapamayacağınızı açıkça </a:t>
            </a:r>
            <a:r>
              <a:rPr lang="tr-TR" dirty="0" smtClean="0"/>
              <a:t>söyleyin</a:t>
            </a:r>
          </a:p>
          <a:p>
            <a:pPr lvl="1"/>
            <a:r>
              <a:rPr lang="tr-TR" dirty="0" smtClean="0"/>
              <a:t>Sınırlarınızı </a:t>
            </a:r>
            <a:r>
              <a:rPr lang="tr-TR" dirty="0"/>
              <a:t>net olarak koyduğunuz </a:t>
            </a:r>
            <a:r>
              <a:rPr lang="tr-TR" dirty="0" smtClean="0"/>
              <a:t>taktirde </a:t>
            </a:r>
            <a:r>
              <a:rPr lang="tr-TR" dirty="0"/>
              <a:t>ısrar </a:t>
            </a:r>
            <a:r>
              <a:rPr lang="tr-TR" dirty="0" smtClean="0"/>
              <a:t>azalır</a:t>
            </a:r>
          </a:p>
          <a:p>
            <a:r>
              <a:rPr lang="tr-TR" dirty="0"/>
              <a:t>Tehditlerini sakin ve güvenli biçimde </a:t>
            </a:r>
            <a:r>
              <a:rPr lang="tr-TR" dirty="0" smtClean="0"/>
              <a:t>yanıtlayın</a:t>
            </a:r>
          </a:p>
          <a:p>
            <a:pPr lvl="1"/>
            <a:r>
              <a:rPr lang="tr-TR" dirty="0" smtClean="0"/>
              <a:t>Tehdit </a:t>
            </a:r>
            <a:r>
              <a:rPr lang="tr-TR" dirty="0"/>
              <a:t>olarak söylediği her şeyi yapabileceğini, ona “yapamazsın” demediğinizi, ancak sizin elinizden gelen başka bir şey olmadığını </a:t>
            </a:r>
            <a:r>
              <a:rPr lang="tr-TR" dirty="0" smtClean="0"/>
              <a:t>söyleyin</a:t>
            </a:r>
          </a:p>
          <a:p>
            <a:r>
              <a:rPr lang="tr-TR" dirty="0" smtClean="0"/>
              <a:t>Öfkelenmeyin</a:t>
            </a:r>
          </a:p>
          <a:p>
            <a:pPr lvl="1"/>
            <a:r>
              <a:rPr lang="tr-TR" dirty="0"/>
              <a:t>Ö</a:t>
            </a:r>
            <a:r>
              <a:rPr lang="tr-TR" dirty="0" smtClean="0"/>
              <a:t>fkelenmek kontrolü </a:t>
            </a:r>
            <a:r>
              <a:rPr lang="tr-TR" dirty="0"/>
              <a:t>kaybetmenize yol açabilir. </a:t>
            </a:r>
          </a:p>
        </p:txBody>
      </p:sp>
    </p:spTree>
    <p:extLst>
      <p:ext uri="{BB962C8B-B14F-4D97-AF65-F5344CB8AC3E}">
        <p14:creationId xmlns:p14="http://schemas.microsoft.com/office/powerpoint/2010/main" val="42680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Az </a:t>
            </a:r>
            <a:r>
              <a:rPr lang="tr-TR" dirty="0" smtClean="0"/>
              <a:t>konuşun</a:t>
            </a:r>
            <a:endParaRPr lang="tr-TR" dirty="0"/>
          </a:p>
          <a:p>
            <a:r>
              <a:rPr lang="tr-TR" dirty="0"/>
              <a:t>Aynı şeyleri tekrar tekrar </a:t>
            </a:r>
            <a:r>
              <a:rPr lang="tr-TR" dirty="0" smtClean="0"/>
              <a:t>söyleyin</a:t>
            </a:r>
            <a:endParaRPr lang="tr-TR" dirty="0"/>
          </a:p>
          <a:p>
            <a:r>
              <a:rPr lang="tr-TR" dirty="0"/>
              <a:t>Tutarlı </a:t>
            </a:r>
            <a:r>
              <a:rPr lang="tr-TR" dirty="0" smtClean="0"/>
              <a:t>olun</a:t>
            </a:r>
            <a:endParaRPr lang="tr-TR" dirty="0"/>
          </a:p>
          <a:p>
            <a:r>
              <a:rPr lang="tr-TR" dirty="0"/>
              <a:t>Sabırlı olun. 3-5 kez sonra </a:t>
            </a:r>
            <a:r>
              <a:rPr lang="tr-TR" dirty="0" smtClean="0"/>
              <a:t>sıkılır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2029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 smtClean="0">
                <a:solidFill>
                  <a:schemeClr val="accent1"/>
                </a:solidFill>
              </a:rPr>
              <a:t>Yapmamanız </a:t>
            </a:r>
            <a:r>
              <a:rPr lang="tr-TR" dirty="0">
                <a:solidFill>
                  <a:schemeClr val="accent1"/>
                </a:solidFill>
              </a:rPr>
              <a:t>gerekenler</a:t>
            </a:r>
          </a:p>
          <a:p>
            <a:endParaRPr lang="tr-TR" dirty="0"/>
          </a:p>
          <a:p>
            <a:r>
              <a:rPr lang="tr-TR" dirty="0" smtClean="0"/>
              <a:t>Korkutmak</a:t>
            </a:r>
            <a:endParaRPr lang="tr-TR" dirty="0"/>
          </a:p>
          <a:p>
            <a:r>
              <a:rPr lang="tr-TR" dirty="0"/>
              <a:t>Mantıkla </a:t>
            </a:r>
            <a:r>
              <a:rPr lang="tr-TR" dirty="0" err="1"/>
              <a:t>iknaya</a:t>
            </a:r>
            <a:r>
              <a:rPr lang="tr-TR" dirty="0"/>
              <a:t> kalkmak ya da ders </a:t>
            </a:r>
            <a:r>
              <a:rPr lang="tr-TR" dirty="0" smtClean="0"/>
              <a:t>vermek</a:t>
            </a:r>
            <a:endParaRPr lang="tr-TR" dirty="0"/>
          </a:p>
          <a:p>
            <a:r>
              <a:rPr lang="tr-TR" dirty="0"/>
              <a:t>Ahlakla açıklamak, öğüt </a:t>
            </a:r>
            <a:r>
              <a:rPr lang="tr-TR" dirty="0" smtClean="0"/>
              <a:t>vermek</a:t>
            </a:r>
            <a:endParaRPr lang="tr-TR" dirty="0"/>
          </a:p>
          <a:p>
            <a:r>
              <a:rPr lang="tr-TR" dirty="0"/>
              <a:t>Yargılamak, eleştirmek ya da </a:t>
            </a:r>
            <a:r>
              <a:rPr lang="tr-TR" dirty="0" smtClean="0"/>
              <a:t>suçlamak</a:t>
            </a:r>
            <a:endParaRPr lang="tr-TR" dirty="0"/>
          </a:p>
          <a:p>
            <a:r>
              <a:rPr lang="tr-TR" dirty="0"/>
              <a:t>Hak vermek, onaylamak ya da </a:t>
            </a:r>
            <a:r>
              <a:rPr lang="tr-TR" dirty="0" smtClean="0"/>
              <a:t>övmek</a:t>
            </a:r>
            <a:endParaRPr lang="tr-TR" dirty="0"/>
          </a:p>
          <a:p>
            <a:r>
              <a:rPr lang="tr-TR" dirty="0"/>
              <a:t>Utandırmak, saçma </a:t>
            </a:r>
            <a:r>
              <a:rPr lang="tr-TR" dirty="0" smtClean="0"/>
              <a:t>bulmak</a:t>
            </a:r>
            <a:endParaRPr lang="tr-TR" dirty="0"/>
          </a:p>
          <a:p>
            <a:r>
              <a:rPr lang="tr-TR" dirty="0"/>
              <a:t>Yorumlamak, analiz </a:t>
            </a:r>
            <a:r>
              <a:rPr lang="tr-TR" dirty="0" smtClean="0"/>
              <a:t>etmek</a:t>
            </a:r>
            <a:endParaRPr lang="tr-TR" dirty="0"/>
          </a:p>
          <a:p>
            <a:r>
              <a:rPr lang="tr-TR" dirty="0"/>
              <a:t>Rahatlatmak, teselli etmek ya da şefkat göstermek</a:t>
            </a:r>
          </a:p>
        </p:txBody>
      </p:sp>
    </p:spTree>
    <p:extLst>
      <p:ext uri="{BB962C8B-B14F-4D97-AF65-F5344CB8AC3E}">
        <p14:creationId xmlns:p14="http://schemas.microsoft.com/office/powerpoint/2010/main" val="375980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ÖFKELİ YA DA SALDIRGAN HASTA İLE GÖRÜŞME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Öfkeli hasta alkol </a:t>
            </a:r>
            <a:r>
              <a:rPr lang="tr-TR" dirty="0"/>
              <a:t>ve madde etkisi altında </a:t>
            </a:r>
            <a:r>
              <a:rPr lang="tr-TR" dirty="0" smtClean="0"/>
              <a:t>ise </a:t>
            </a:r>
            <a:r>
              <a:rPr lang="tr-TR" dirty="0"/>
              <a:t>hekim için bir tehlike </a:t>
            </a:r>
            <a:r>
              <a:rPr lang="tr-TR" dirty="0" smtClean="0"/>
              <a:t>oluşturabilir</a:t>
            </a:r>
          </a:p>
          <a:p>
            <a:pPr lvl="1"/>
            <a:r>
              <a:rPr lang="tr-TR" dirty="0" smtClean="0"/>
              <a:t>Kişinin </a:t>
            </a:r>
            <a:r>
              <a:rPr lang="tr-TR" dirty="0" err="1"/>
              <a:t>inhibisyonları</a:t>
            </a:r>
            <a:r>
              <a:rPr lang="tr-TR" dirty="0"/>
              <a:t> kalkmıştır ve çevreye zarar verebilir. </a:t>
            </a:r>
            <a:endParaRPr lang="tr-TR" dirty="0" smtClean="0"/>
          </a:p>
          <a:p>
            <a:pPr lvl="1"/>
            <a:r>
              <a:rPr lang="tr-TR" dirty="0" smtClean="0"/>
              <a:t>Eroin </a:t>
            </a:r>
            <a:r>
              <a:rPr lang="tr-TR" dirty="0"/>
              <a:t>gibi maddeleri kullananlar madde bulamayıp başka bir maddenin arayışına girdikleri zaman, kendilerine engel olabilecek kişilere zarar </a:t>
            </a:r>
            <a:r>
              <a:rPr lang="tr-TR" dirty="0" smtClean="0"/>
              <a:t>verebilirler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7552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Kendinize </a:t>
            </a:r>
            <a:r>
              <a:rPr lang="tr-TR" dirty="0"/>
              <a:t>güvenli </a:t>
            </a:r>
            <a:r>
              <a:rPr lang="tr-TR" dirty="0" smtClean="0"/>
              <a:t>davranın</a:t>
            </a:r>
          </a:p>
          <a:p>
            <a:r>
              <a:rPr lang="tr-TR" dirty="0" smtClean="0"/>
              <a:t>Sakin olun</a:t>
            </a:r>
          </a:p>
          <a:p>
            <a:r>
              <a:rPr lang="tr-TR" dirty="0" smtClean="0"/>
              <a:t>Telaşlansanız da </a:t>
            </a:r>
            <a:r>
              <a:rPr lang="tr-TR" dirty="0"/>
              <a:t>belli </a:t>
            </a:r>
            <a:r>
              <a:rPr lang="tr-TR" dirty="0" smtClean="0"/>
              <a:t>etmeyin</a:t>
            </a:r>
          </a:p>
          <a:p>
            <a:r>
              <a:rPr lang="tr-TR" dirty="0" smtClean="0"/>
              <a:t>Bedeninizle </a:t>
            </a:r>
            <a:r>
              <a:rPr lang="tr-TR" dirty="0"/>
              <a:t>kendinize olan güveninizi ortaya koyun. Dik </a:t>
            </a:r>
            <a:r>
              <a:rPr lang="tr-TR" dirty="0" smtClean="0"/>
              <a:t>durun</a:t>
            </a:r>
          </a:p>
          <a:p>
            <a:pPr lvl="1"/>
            <a:r>
              <a:rPr lang="tr-TR" dirty="0" smtClean="0"/>
              <a:t>Ancak </a:t>
            </a:r>
            <a:r>
              <a:rPr lang="tr-TR" dirty="0"/>
              <a:t>kendinize güveniniz ona meydan okuma tarzında </a:t>
            </a:r>
            <a:r>
              <a:rPr lang="tr-TR" dirty="0" smtClean="0"/>
              <a:t>olmasın</a:t>
            </a:r>
          </a:p>
        </p:txBody>
      </p:sp>
    </p:spTree>
    <p:extLst>
      <p:ext uri="{BB962C8B-B14F-4D97-AF65-F5344CB8AC3E}">
        <p14:creationId xmlns:p14="http://schemas.microsoft.com/office/powerpoint/2010/main" val="393178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Doğrudan göz kontağı kurmayın. </a:t>
            </a:r>
          </a:p>
          <a:p>
            <a:pPr lvl="1"/>
            <a:r>
              <a:rPr lang="tr-TR" dirty="0"/>
              <a:t>Meydan okuma olarak görebilir. </a:t>
            </a:r>
            <a:r>
              <a:rPr lang="tr-TR" dirty="0" smtClean="0"/>
              <a:t>Gözlerinin </a:t>
            </a:r>
            <a:r>
              <a:rPr lang="tr-TR" dirty="0"/>
              <a:t>altına bakılabilir</a:t>
            </a:r>
          </a:p>
          <a:p>
            <a:r>
              <a:rPr lang="tr-TR" dirty="0"/>
              <a:t>Kendisiyle konuşmak istediğinizi söyleyin</a:t>
            </a:r>
          </a:p>
          <a:p>
            <a:pPr lvl="1"/>
            <a:r>
              <a:rPr lang="tr-TR" dirty="0"/>
              <a:t>Sorunun ne olduğunu anlatmasını isteyin</a:t>
            </a:r>
          </a:p>
          <a:p>
            <a:pPr lvl="1"/>
            <a:r>
              <a:rPr lang="tr-TR" dirty="0"/>
              <a:t>Neden bağırdığını </a:t>
            </a:r>
            <a:r>
              <a:rPr lang="tr-TR" dirty="0" smtClean="0"/>
              <a:t>sorun</a:t>
            </a:r>
          </a:p>
          <a:p>
            <a:r>
              <a:rPr lang="tr-TR" dirty="0" smtClean="0"/>
              <a:t>Odanın koşulları</a:t>
            </a:r>
          </a:p>
          <a:p>
            <a:pPr lvl="1"/>
            <a:r>
              <a:rPr lang="tr-TR" dirty="0" smtClean="0"/>
              <a:t>Kapıya yakın konumlanın</a:t>
            </a:r>
          </a:p>
          <a:p>
            <a:pPr lvl="1"/>
            <a:r>
              <a:rPr lang="tr-TR" dirty="0" smtClean="0"/>
              <a:t>Kol mesafesini koruyun</a:t>
            </a:r>
            <a:endParaRPr lang="tr-TR" dirty="0"/>
          </a:p>
          <a:p>
            <a:pPr marL="251460" lvl="1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1811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450</TotalTime>
  <Words>553</Words>
  <Application>Microsoft Office PowerPoint</Application>
  <PresentationFormat>Ekran Gösterisi (4:3)</PresentationFormat>
  <Paragraphs>91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0" baseType="lpstr">
      <vt:lpstr>Arial</vt:lpstr>
      <vt:lpstr>Calibri</vt:lpstr>
      <vt:lpstr>Impact</vt:lpstr>
      <vt:lpstr>Times New Roman</vt:lpstr>
      <vt:lpstr>NewsPrint</vt:lpstr>
      <vt:lpstr>BAĞIMLI HASTALARLA İLGİLİ  ÖZEL DURUMLAR</vt:lpstr>
      <vt:lpstr>İLAÇ YAZDIRMAK İSTEYEN BAĞIMLIYA YAKLAŞIM </vt:lpstr>
      <vt:lpstr>PowerPoint Sunusu</vt:lpstr>
      <vt:lpstr>PowerPoint Sunusu</vt:lpstr>
      <vt:lpstr>PowerPoint Sunusu</vt:lpstr>
      <vt:lpstr>PowerPoint Sunusu</vt:lpstr>
      <vt:lpstr>ÖFKELİ YA DA SALDIRGAN HASTA İLE GÖRÜŞME </vt:lpstr>
      <vt:lpstr>PowerPoint Sunusu</vt:lpstr>
      <vt:lpstr>PowerPoint Sunusu</vt:lpstr>
      <vt:lpstr>BAĞIMLILIK YAPAN MADDELERİN REÇETELENMESİ </vt:lpstr>
      <vt:lpstr>PowerPoint Sunusu</vt:lpstr>
      <vt:lpstr>PowerPoint Sunusu</vt:lpstr>
      <vt:lpstr>PowerPoint Sunusu</vt:lpstr>
      <vt:lpstr>PowerPoint Sunusu</vt:lpstr>
      <vt:lpstr>Kaynaklar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GÖRÜŞME TEKNİKLERİ</dc:title>
  <dc:creator>samsung</dc:creator>
  <cp:lastModifiedBy>TAŞKIN ATAK</cp:lastModifiedBy>
  <cp:revision>78</cp:revision>
  <dcterms:created xsi:type="dcterms:W3CDTF">2015-05-19T17:24:31Z</dcterms:created>
  <dcterms:modified xsi:type="dcterms:W3CDTF">2019-02-15T14:37:31Z</dcterms:modified>
</cp:coreProperties>
</file>