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9" r:id="rId4"/>
    <p:sldId id="260" r:id="rId5"/>
    <p:sldId id="266" r:id="rId6"/>
    <p:sldId id="267" r:id="rId7"/>
    <p:sldId id="268" r:id="rId8"/>
    <p:sldId id="273" r:id="rId9"/>
    <p:sldId id="269" r:id="rId10"/>
    <p:sldId id="276" r:id="rId11"/>
    <p:sldId id="278" r:id="rId12"/>
    <p:sldId id="288" r:id="rId13"/>
    <p:sldId id="289" r:id="rId14"/>
    <p:sldId id="290" r:id="rId15"/>
    <p:sldId id="277" r:id="rId16"/>
    <p:sldId id="285" r:id="rId17"/>
    <p:sldId id="286" r:id="rId18"/>
    <p:sldId id="287" r:id="rId19"/>
    <p:sldId id="279" r:id="rId20"/>
    <p:sldId id="280" r:id="rId21"/>
    <p:sldId id="281" r:id="rId22"/>
    <p:sldId id="282" r:id="rId23"/>
    <p:sldId id="283" r:id="rId24"/>
    <p:sldId id="284" r:id="rId25"/>
    <p:sldId id="271" r:id="rId26"/>
    <p:sldId id="270" r:id="rId27"/>
    <p:sldId id="261" r:id="rId28"/>
    <p:sldId id="262" r:id="rId29"/>
    <p:sldId id="263" r:id="rId30"/>
    <p:sldId id="264" r:id="rId31"/>
    <p:sldId id="265" r:id="rId32"/>
    <p:sldId id="274" r:id="rId33"/>
    <p:sldId id="275"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B006A4C-3942-428D-A1A7-58F3161C93F8}" type="datetimeFigureOut">
              <a:rPr lang="tr-TR" smtClean="0"/>
              <a:pPr/>
              <a:t>15.02.2019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ACF389-2579-4D17-B323-01313493D93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06A4C-3942-428D-A1A7-58F3161C93F8}" type="datetimeFigureOut">
              <a:rPr lang="tr-TR" smtClean="0"/>
              <a:pPr/>
              <a:t>15.02.2019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CF389-2579-4D17-B323-01313493D93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tr-TR" altLang="tr-TR" dirty="0" smtClean="0"/>
              <a:t>Madde Kullanım Bozukluğu ve Eşlik Eden Durumlarda Olguların Yönlendirilmesi</a:t>
            </a:r>
          </a:p>
        </p:txBody>
      </p:sp>
      <p:sp>
        <p:nvSpPr>
          <p:cNvPr id="2051" name="Rectangle 3"/>
          <p:cNvSpPr>
            <a:spLocks noGrp="1" noChangeArrowheads="1"/>
          </p:cNvSpPr>
          <p:nvPr>
            <p:ph type="subTitle" idx="1"/>
          </p:nvPr>
        </p:nvSpPr>
        <p:spPr>
          <a:xfrm>
            <a:off x="1500188" y="4572000"/>
            <a:ext cx="6400800" cy="1752600"/>
          </a:xfrm>
        </p:spPr>
        <p:txBody>
          <a:bodyPr/>
          <a:lstStyle/>
          <a:p>
            <a:pPr eaLnBrk="1" hangingPunct="1"/>
            <a:r>
              <a:rPr lang="tr-TR" altLang="tr-TR" sz="2800" smtClean="0"/>
              <a:t>Prof. Dr. Hakan COŞKUNOL</a:t>
            </a:r>
          </a:p>
          <a:p>
            <a:pPr eaLnBrk="1" hangingPunct="1"/>
            <a:r>
              <a:rPr lang="tr-TR" altLang="tr-TR" sz="2800" smtClean="0"/>
              <a:t>Ege Üniversitesi </a:t>
            </a:r>
          </a:p>
          <a:p>
            <a:pPr eaLnBrk="1" hangingPunct="1"/>
            <a:r>
              <a:rPr lang="tr-TR" altLang="tr-TR" sz="2800" smtClean="0"/>
              <a:t>Madde Bağımlılığı Tedavi Merkezi</a:t>
            </a:r>
          </a:p>
          <a:p>
            <a:pPr eaLnBrk="1" hangingPunct="1"/>
            <a:endParaRPr lang="tr-TR" altLang="tr-TR" smtClean="0"/>
          </a:p>
        </p:txBody>
      </p:sp>
      <p:pic>
        <p:nvPicPr>
          <p:cNvPr id="5" name="Picture 5" descr="C:\Users\psikiyatri\AppData\Local\Microsoft\Windows\Temporary Internet Files\Content.IE5\NO3NGROR\Ege .jpg"/>
          <p:cNvPicPr>
            <a:picLocks noChangeAspect="1" noChangeArrowheads="1"/>
          </p:cNvPicPr>
          <p:nvPr/>
        </p:nvPicPr>
        <p:blipFill>
          <a:blip r:embed="rId2" cstate="print"/>
          <a:srcRect l="11276" t="34187" r="11276" b="16116"/>
          <a:stretch>
            <a:fillRect/>
          </a:stretch>
        </p:blipFill>
        <p:spPr bwMode="auto">
          <a:xfrm>
            <a:off x="3203501" y="0"/>
            <a:ext cx="2160587" cy="198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r>
              <a:rPr lang="tr-TR" altLang="tr-TR" smtClean="0"/>
              <a:t>Şiddet riskinin değerlendirilmesi </a:t>
            </a:r>
          </a:p>
        </p:txBody>
      </p:sp>
      <p:sp>
        <p:nvSpPr>
          <p:cNvPr id="3" name="İçerik Yer Tutucusu 2"/>
          <p:cNvSpPr>
            <a:spLocks noGrp="1"/>
          </p:cNvSpPr>
          <p:nvPr>
            <p:ph idx="1"/>
          </p:nvPr>
        </p:nvSpPr>
        <p:spPr/>
        <p:txBody>
          <a:bodyPr rtlCol="0">
            <a:normAutofit/>
          </a:bodyPr>
          <a:lstStyle/>
          <a:p>
            <a:pPr algn="just" fontAlgn="auto">
              <a:spcAft>
                <a:spcPts val="0"/>
              </a:spcAft>
              <a:defRPr/>
            </a:pPr>
            <a:r>
              <a:rPr lang="tr-TR" sz="3000" dirty="0"/>
              <a:t>Ş</a:t>
            </a:r>
            <a:r>
              <a:rPr lang="tr-TR" sz="3000" dirty="0" smtClean="0"/>
              <a:t>iddet </a:t>
            </a:r>
            <a:r>
              <a:rPr lang="tr-TR" sz="3000" dirty="0"/>
              <a:t>tehdidini </a:t>
            </a:r>
            <a:r>
              <a:rPr lang="tr-TR" sz="3000" dirty="0" smtClean="0"/>
              <a:t>belirsiz </a:t>
            </a:r>
            <a:r>
              <a:rPr lang="tr-TR" sz="3000" dirty="0"/>
              <a:t>ve özgün olmayacak şekilde </a:t>
            </a:r>
            <a:r>
              <a:rPr lang="tr-TR" sz="3000" dirty="0" smtClean="0"/>
              <a:t>olabilir (örneğin </a:t>
            </a:r>
            <a:r>
              <a:rPr lang="tr-TR" sz="3000" dirty="0"/>
              <a:t>‘bugün birisini yaralamak veya öldürmek istiyorum’), </a:t>
            </a:r>
            <a:endParaRPr lang="tr-TR" sz="3000" dirty="0" smtClean="0"/>
          </a:p>
          <a:p>
            <a:pPr algn="just" fontAlgn="auto">
              <a:spcAft>
                <a:spcPts val="0"/>
              </a:spcAft>
              <a:defRPr/>
            </a:pPr>
            <a:r>
              <a:rPr lang="tr-TR" sz="3000" dirty="0" smtClean="0"/>
              <a:t>Hedefi </a:t>
            </a:r>
            <a:r>
              <a:rPr lang="tr-TR" sz="3000" dirty="0"/>
              <a:t>belli </a:t>
            </a:r>
            <a:r>
              <a:rPr lang="tr-TR" sz="3000" dirty="0" smtClean="0"/>
              <a:t>olabilir. (</a:t>
            </a:r>
            <a:r>
              <a:rPr lang="tr-TR" sz="3000" dirty="0"/>
              <a:t>örneğin ‘karımı öldüreceğim</a:t>
            </a:r>
            <a:r>
              <a:rPr lang="tr-TR" sz="3000" dirty="0" smtClean="0"/>
              <a:t>’). </a:t>
            </a:r>
          </a:p>
          <a:p>
            <a:pPr algn="just" fontAlgn="auto">
              <a:spcAft>
                <a:spcPts val="0"/>
              </a:spcAft>
              <a:defRPr/>
            </a:pPr>
            <a:r>
              <a:rPr lang="tr-TR" sz="3000" dirty="0"/>
              <a:t>Ö</a:t>
            </a:r>
            <a:r>
              <a:rPr lang="tr-TR" sz="3000" dirty="0" smtClean="0"/>
              <a:t>zgün </a:t>
            </a:r>
            <a:r>
              <a:rPr lang="tr-TR" sz="3000" dirty="0"/>
              <a:t>olmayan ve/veya söze dökülmeyen, silik şiddet tehditlerini </a:t>
            </a:r>
            <a:r>
              <a:rPr lang="tr-TR" sz="3000" dirty="0" smtClean="0"/>
              <a:t>algılayabilme tedavi ekibinin mesleki </a:t>
            </a:r>
            <a:r>
              <a:rPr lang="tr-TR" sz="3000" dirty="0"/>
              <a:t>ve iletişim becerileri ile </a:t>
            </a:r>
            <a:r>
              <a:rPr lang="tr-TR" sz="3000" dirty="0" smtClean="0"/>
              <a:t>ilişkilidir. </a:t>
            </a:r>
            <a:endParaRPr lang="tr-TR" sz="3000" dirty="0"/>
          </a:p>
        </p:txBody>
      </p:sp>
    </p:spTree>
    <p:extLst>
      <p:ext uri="{BB962C8B-B14F-4D97-AF65-F5344CB8AC3E}">
        <p14:creationId xmlns:p14="http://schemas.microsoft.com/office/powerpoint/2010/main" val="192042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rtlCol="0">
            <a:normAutofit fontScale="92500"/>
          </a:bodyPr>
          <a:lstStyle/>
          <a:p>
            <a:pPr algn="just" fontAlgn="auto">
              <a:spcAft>
                <a:spcPts val="0"/>
              </a:spcAft>
              <a:defRPr/>
            </a:pPr>
            <a:r>
              <a:rPr lang="tr-TR" sz="3300" dirty="0" err="1" smtClean="0"/>
              <a:t>proaktif</a:t>
            </a:r>
            <a:r>
              <a:rPr lang="tr-TR" sz="3300" dirty="0" smtClean="0"/>
              <a:t> </a:t>
            </a:r>
            <a:r>
              <a:rPr lang="tr-TR" sz="3300" dirty="0"/>
              <a:t>saldırganlığın ise </a:t>
            </a:r>
            <a:r>
              <a:rPr lang="tr-TR" sz="3300" dirty="0" smtClean="0"/>
              <a:t>öne </a:t>
            </a:r>
            <a:r>
              <a:rPr lang="tr-TR" sz="3300" dirty="0"/>
              <a:t>sürülebilir.</a:t>
            </a:r>
          </a:p>
          <a:p>
            <a:pPr algn="just" fontAlgn="auto">
              <a:spcAft>
                <a:spcPts val="0"/>
              </a:spcAft>
              <a:defRPr/>
            </a:pPr>
            <a:endParaRPr lang="tr-TR" sz="3300" dirty="0"/>
          </a:p>
          <a:p>
            <a:pPr algn="just" fontAlgn="auto">
              <a:spcAft>
                <a:spcPts val="0"/>
              </a:spcAft>
              <a:defRPr/>
            </a:pPr>
            <a:r>
              <a:rPr lang="tr-TR" sz="3300" dirty="0"/>
              <a:t> Hastaların şiddet içeren davranışlarda bulunma olasılığının en önemli </a:t>
            </a:r>
            <a:r>
              <a:rPr lang="tr-TR" sz="3300" dirty="0" err="1"/>
              <a:t>yordayıcısının</a:t>
            </a:r>
            <a:r>
              <a:rPr lang="tr-TR" sz="3300" dirty="0"/>
              <a:t>, tanıdan ve saldırganlık tipinden bağımsız olarak, geçmiş şiddet öyküleri olduğu bildirilmiştir. </a:t>
            </a:r>
          </a:p>
          <a:p>
            <a:pPr marL="0" indent="0" fontAlgn="auto">
              <a:spcAft>
                <a:spcPts val="0"/>
              </a:spcAft>
              <a:buFont typeface="Arial" pitchFamily="34" charset="0"/>
              <a:buNone/>
              <a:defRPr/>
            </a:pPr>
            <a:endParaRPr lang="tr-TR" dirty="0"/>
          </a:p>
          <a:p>
            <a:pPr marL="0" indent="0" fontAlgn="auto">
              <a:spcAft>
                <a:spcPts val="0"/>
              </a:spcAft>
              <a:buFont typeface="Arial" pitchFamily="34" charset="0"/>
              <a:buNone/>
              <a:defRPr/>
            </a:pPr>
            <a:r>
              <a:rPr lang="tr-TR" dirty="0"/>
              <a:t>        </a:t>
            </a:r>
            <a:r>
              <a:rPr lang="tr-TR" sz="2300" dirty="0"/>
              <a:t>(</a:t>
            </a:r>
            <a:r>
              <a:rPr lang="tr-TR" sz="2300" dirty="0" err="1"/>
              <a:t>Petit</a:t>
            </a:r>
            <a:r>
              <a:rPr lang="tr-TR" sz="2300" dirty="0"/>
              <a:t> JR. </a:t>
            </a:r>
            <a:r>
              <a:rPr lang="en-US" sz="2300" dirty="0" err="1"/>
              <a:t>Clin</a:t>
            </a:r>
            <a:r>
              <a:rPr lang="en-US" sz="2300" dirty="0"/>
              <a:t> North Am 2005</a:t>
            </a:r>
            <a:r>
              <a:rPr lang="tr-TR" sz="2300" dirty="0"/>
              <a:t>, </a:t>
            </a:r>
            <a:r>
              <a:rPr lang="en-US" sz="2300" dirty="0"/>
              <a:t> Flannery RB </a:t>
            </a:r>
            <a:r>
              <a:rPr lang="tr-TR" sz="2300" dirty="0"/>
              <a:t> ark </a:t>
            </a:r>
            <a:r>
              <a:rPr lang="en-US" sz="2300" dirty="0"/>
              <a:t> </a:t>
            </a:r>
            <a:r>
              <a:rPr lang="en-US" sz="2300" dirty="0" err="1"/>
              <a:t>Psychiatr</a:t>
            </a:r>
            <a:r>
              <a:rPr lang="en-US" sz="2300" dirty="0"/>
              <a:t> Q 2011</a:t>
            </a:r>
            <a:r>
              <a:rPr lang="tr-TR" sz="2300" dirty="0"/>
              <a:t>)</a:t>
            </a:r>
          </a:p>
          <a:p>
            <a:pPr fontAlgn="auto">
              <a:spcAft>
                <a:spcPts val="0"/>
              </a:spcAft>
              <a:defRPr/>
            </a:pPr>
            <a:endParaRPr lang="tr-TR" dirty="0"/>
          </a:p>
        </p:txBody>
      </p:sp>
    </p:spTree>
    <p:extLst>
      <p:ext uri="{BB962C8B-B14F-4D97-AF65-F5344CB8AC3E}">
        <p14:creationId xmlns:p14="http://schemas.microsoft.com/office/powerpoint/2010/main" val="63052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b="1" dirty="0" smtClean="0"/>
              <a:t>Temel Güvenliği Tehlikeye Sokan Davranışlar</a:t>
            </a:r>
            <a:endParaRPr lang="tr-TR" dirty="0"/>
          </a:p>
        </p:txBody>
      </p:sp>
      <p:sp>
        <p:nvSpPr>
          <p:cNvPr id="3" name="İçerik Yer Tutucusu 2"/>
          <p:cNvSpPr>
            <a:spLocks noGrp="1"/>
          </p:cNvSpPr>
          <p:nvPr>
            <p:ph idx="1"/>
          </p:nvPr>
        </p:nvSpPr>
        <p:spPr/>
        <p:txBody>
          <a:bodyPr rtlCol="0">
            <a:normAutofit fontScale="70000" lnSpcReduction="20000"/>
          </a:bodyPr>
          <a:lstStyle/>
          <a:p>
            <a:pPr eaLnBrk="1" fontAlgn="auto" hangingPunct="1">
              <a:spcAft>
                <a:spcPts val="0"/>
              </a:spcAft>
              <a:defRPr/>
            </a:pPr>
            <a:r>
              <a:rPr lang="tr-TR" dirty="0" smtClean="0"/>
              <a:t>Hastaların </a:t>
            </a:r>
            <a:r>
              <a:rPr lang="tr-TR" dirty="0"/>
              <a:t>tehlikeli nesneleri bulundurmalarına izin vermek.</a:t>
            </a:r>
          </a:p>
          <a:p>
            <a:pPr eaLnBrk="1" fontAlgn="auto" hangingPunct="1">
              <a:spcAft>
                <a:spcPts val="0"/>
              </a:spcAft>
              <a:defRPr/>
            </a:pPr>
            <a:r>
              <a:rPr lang="tr-TR" dirty="0"/>
              <a:t>Hastaların sıcak içecek, bardak ve keskin nesneleri bulundurmalarına izin vermek.</a:t>
            </a:r>
          </a:p>
          <a:p>
            <a:pPr eaLnBrk="1" fontAlgn="auto" hangingPunct="1">
              <a:spcAft>
                <a:spcPts val="0"/>
              </a:spcAft>
              <a:defRPr/>
            </a:pPr>
            <a:r>
              <a:rPr lang="tr-TR" dirty="0"/>
              <a:t>Kendinizin bir odada hasta tarafından köşeye sıkıştırılmasına izin vermek.</a:t>
            </a:r>
          </a:p>
          <a:p>
            <a:pPr eaLnBrk="1" fontAlgn="auto" hangingPunct="1">
              <a:spcAft>
                <a:spcPts val="0"/>
              </a:spcAft>
              <a:defRPr/>
            </a:pPr>
            <a:r>
              <a:rPr lang="tr-TR" dirty="0"/>
              <a:t>Ekip içinde bozuşma ve uyuşmazlıklara izin vermek.</a:t>
            </a:r>
          </a:p>
          <a:p>
            <a:pPr eaLnBrk="1" fontAlgn="auto" hangingPunct="1">
              <a:spcAft>
                <a:spcPts val="0"/>
              </a:spcAft>
              <a:defRPr/>
            </a:pPr>
            <a:r>
              <a:rPr lang="tr-TR" dirty="0"/>
              <a:t>Tehdit altında hissederken veya korkmuş halde iken görüşmeyi sürdürmek.</a:t>
            </a:r>
          </a:p>
          <a:p>
            <a:pPr eaLnBrk="1" fontAlgn="auto" hangingPunct="1">
              <a:spcAft>
                <a:spcPts val="0"/>
              </a:spcAft>
              <a:defRPr/>
            </a:pPr>
            <a:r>
              <a:rPr lang="tr-TR" dirty="0"/>
              <a:t>Yalnız iken ve hasta çok fazla ajite iken hastaya dokunmak veya onu tespite almaya çalışmak.</a:t>
            </a:r>
          </a:p>
          <a:p>
            <a:pPr eaLnBrk="1" fontAlgn="auto" hangingPunct="1">
              <a:spcAft>
                <a:spcPts val="0"/>
              </a:spcAft>
              <a:defRPr/>
            </a:pPr>
            <a:r>
              <a:rPr lang="tr-TR" dirty="0"/>
              <a:t>Az kısıtlayıcı olan yöntemleri denemeden önce doğrudan ve öncelikle en kısıtlayıcı yöntemleri kullanmak.</a:t>
            </a:r>
          </a:p>
          <a:p>
            <a:pPr eaLnBrk="1" fontAlgn="auto" hangingPunct="1">
              <a:spcAft>
                <a:spcPts val="0"/>
              </a:spcAft>
              <a:defRPr/>
            </a:pPr>
            <a:r>
              <a:rPr lang="tr-TR" dirty="0"/>
              <a:t>Ajite bir hastayı tek başına veya başıboş bırakmak.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dirty="0" smtClean="0"/>
              <a:t>Saldırganlık Riskini arttıran durumlar ve öngörücüler</a:t>
            </a:r>
            <a:endParaRPr lang="tr-TR" dirty="0"/>
          </a:p>
        </p:txBody>
      </p:sp>
      <p:sp>
        <p:nvSpPr>
          <p:cNvPr id="3" name="İçerik Yer Tutucusu 2"/>
          <p:cNvSpPr>
            <a:spLocks noGrp="1"/>
          </p:cNvSpPr>
          <p:nvPr>
            <p:ph idx="1"/>
          </p:nvPr>
        </p:nvSpPr>
        <p:spPr/>
        <p:txBody>
          <a:bodyPr rtlCol="0">
            <a:normAutofit fontScale="92500" lnSpcReduction="20000"/>
          </a:bodyPr>
          <a:lstStyle/>
          <a:p>
            <a:pPr eaLnBrk="1" fontAlgn="auto" hangingPunct="1">
              <a:spcAft>
                <a:spcPts val="0"/>
              </a:spcAft>
              <a:defRPr/>
            </a:pPr>
            <a:r>
              <a:rPr lang="tr-TR" dirty="0"/>
              <a:t>Ç</a:t>
            </a:r>
            <a:r>
              <a:rPr lang="tr-TR" dirty="0" smtClean="0"/>
              <a:t>ocukluk </a:t>
            </a:r>
            <a:r>
              <a:rPr lang="tr-TR" dirty="0"/>
              <a:t>çağında istismar veya ihmal; geçmişte öz kıyım girişimi veya kendini zedeleme davranışı; geçmişte şiddet </a:t>
            </a:r>
            <a:r>
              <a:rPr lang="tr-TR" dirty="0" smtClean="0"/>
              <a:t> ve/veya </a:t>
            </a:r>
            <a:r>
              <a:rPr lang="tr-TR" dirty="0"/>
              <a:t>ailesel şiddet</a:t>
            </a:r>
          </a:p>
          <a:p>
            <a:pPr eaLnBrk="1" fontAlgn="auto" hangingPunct="1">
              <a:spcAft>
                <a:spcPts val="0"/>
              </a:spcAft>
              <a:defRPr/>
            </a:pPr>
            <a:r>
              <a:rPr lang="tr-TR" dirty="0" smtClean="0"/>
              <a:t>Genç </a:t>
            </a:r>
            <a:r>
              <a:rPr lang="tr-TR" dirty="0"/>
              <a:t>(</a:t>
            </a:r>
            <a:r>
              <a:rPr lang="tr-TR" dirty="0" smtClean="0"/>
              <a:t>15-25 </a:t>
            </a:r>
            <a:r>
              <a:rPr lang="tr-TR" dirty="0"/>
              <a:t>yaş), erkek</a:t>
            </a:r>
          </a:p>
          <a:p>
            <a:pPr eaLnBrk="1" fontAlgn="auto" hangingPunct="1">
              <a:spcAft>
                <a:spcPts val="0"/>
              </a:spcAft>
              <a:defRPr/>
            </a:pPr>
            <a:r>
              <a:rPr lang="tr-TR" dirty="0" smtClean="0"/>
              <a:t>Psikiyatrik </a:t>
            </a:r>
            <a:r>
              <a:rPr lang="tr-TR" dirty="0"/>
              <a:t>hastalığın aktif belirtileri (ör. emir veren işitsel </a:t>
            </a:r>
            <a:r>
              <a:rPr lang="tr-TR" dirty="0" err="1"/>
              <a:t>varsanılar</a:t>
            </a:r>
            <a:r>
              <a:rPr lang="tr-TR" dirty="0"/>
              <a:t>, kötülük görme </a:t>
            </a:r>
            <a:r>
              <a:rPr lang="tr-TR" dirty="0" smtClean="0"/>
              <a:t>sanrıları</a:t>
            </a:r>
            <a:r>
              <a:rPr lang="tr-TR" dirty="0"/>
              <a:t>)</a:t>
            </a:r>
          </a:p>
          <a:p>
            <a:pPr eaLnBrk="1" fontAlgn="auto" hangingPunct="1">
              <a:spcAft>
                <a:spcPts val="0"/>
              </a:spcAft>
              <a:defRPr/>
            </a:pPr>
            <a:r>
              <a:rPr lang="tr-TR" dirty="0"/>
              <a:t>Ciddi akıl hastalığı ile madde kötüye kullanımının beraberliği</a:t>
            </a:r>
          </a:p>
          <a:p>
            <a:pPr eaLnBrk="1" fontAlgn="auto" hangingPunct="1">
              <a:spcAft>
                <a:spcPts val="0"/>
              </a:spcAft>
              <a:defRPr/>
            </a:pPr>
            <a:r>
              <a:rPr lang="tr-TR" dirty="0"/>
              <a:t>Kişilik bozuklukları</a:t>
            </a:r>
          </a:p>
          <a:p>
            <a:pPr eaLnBrk="1" fontAlgn="auto" hangingPunct="1">
              <a:spcAft>
                <a:spcPts val="0"/>
              </a:spcAft>
              <a:defRPr/>
            </a:pPr>
            <a:r>
              <a:rPr lang="tr-TR" dirty="0"/>
              <a:t>Maddeye bağlı bozukluklar,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sz="4000" dirty="0">
                <a:solidFill>
                  <a:prstClr val="black"/>
                </a:solidFill>
              </a:rPr>
              <a:t>Saldırganlık Riskini arttıran durumlar ve öngörücüler</a:t>
            </a:r>
            <a:endParaRPr lang="tr-TR" dirty="0"/>
          </a:p>
        </p:txBody>
      </p:sp>
      <p:sp>
        <p:nvSpPr>
          <p:cNvPr id="22531" name="İçerik Yer Tutucusu 2"/>
          <p:cNvSpPr>
            <a:spLocks noGrp="1"/>
          </p:cNvSpPr>
          <p:nvPr>
            <p:ph idx="1"/>
          </p:nvPr>
        </p:nvSpPr>
        <p:spPr/>
        <p:txBody>
          <a:bodyPr/>
          <a:lstStyle/>
          <a:p>
            <a:pPr eaLnBrk="1" hangingPunct="1"/>
            <a:r>
              <a:rPr lang="tr-TR" altLang="tr-TR" sz="2800" smtClean="0"/>
              <a:t>Duygusal etmenler: ‘Patlama’ davranışı, kızgın veya öfkeli duygulanım, duygusal oynaklık, öfkelilik ve/veya dürtüsellik, engellenme direncinde düşüklük</a:t>
            </a:r>
          </a:p>
          <a:p>
            <a:pPr eaLnBrk="1" hangingPunct="1"/>
            <a:r>
              <a:rPr lang="tr-TR" altLang="tr-TR" sz="2800" smtClean="0"/>
              <a:t>Sosyal faktörler: Sosyal destek yetersizliği, sosyoekonomik yetersizlik, İlaç uyumsuzluğu</a:t>
            </a:r>
          </a:p>
          <a:p>
            <a:pPr eaLnBrk="1" hangingPunct="1"/>
            <a:r>
              <a:rPr lang="tr-TR" altLang="tr-TR" sz="2800" smtClean="0"/>
              <a:t>Zeka geriliği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normAutofit/>
          </a:bodyPr>
          <a:lstStyle/>
          <a:p>
            <a:r>
              <a:rPr lang="tr-TR" altLang="tr-TR" sz="4800" b="1" dirty="0" smtClean="0"/>
              <a:t>Şiddet Tipleri</a:t>
            </a:r>
          </a:p>
        </p:txBody>
      </p:sp>
      <p:sp>
        <p:nvSpPr>
          <p:cNvPr id="3" name="İçerik Yer Tutucusu 2"/>
          <p:cNvSpPr>
            <a:spLocks noGrp="1"/>
          </p:cNvSpPr>
          <p:nvPr>
            <p:ph idx="1"/>
          </p:nvPr>
        </p:nvSpPr>
        <p:spPr/>
        <p:txBody>
          <a:bodyPr rtlCol="0">
            <a:normAutofit fontScale="70000" lnSpcReduction="20000"/>
          </a:bodyPr>
          <a:lstStyle/>
          <a:p>
            <a:pPr algn="just" fontAlgn="auto">
              <a:spcAft>
                <a:spcPts val="0"/>
              </a:spcAft>
              <a:defRPr/>
            </a:pPr>
            <a:r>
              <a:rPr lang="tr-TR" sz="4200" b="1" dirty="0" err="1" smtClean="0"/>
              <a:t>Proaktif</a:t>
            </a:r>
            <a:r>
              <a:rPr lang="tr-TR" sz="4200" b="1" dirty="0" smtClean="0"/>
              <a:t> saldırganlık</a:t>
            </a:r>
            <a:r>
              <a:rPr lang="tr-TR" sz="4200" dirty="0" smtClean="0"/>
              <a:t>: (Yırtıcı ve </a:t>
            </a:r>
            <a:r>
              <a:rPr lang="tr-TR" sz="4200" dirty="0" err="1" smtClean="0"/>
              <a:t>manüplatif</a:t>
            </a:r>
            <a:r>
              <a:rPr lang="tr-TR" sz="4200" dirty="0" smtClean="0"/>
              <a:t>) Bireyin belli </a:t>
            </a:r>
            <a:r>
              <a:rPr lang="tr-TR" sz="4200" dirty="0"/>
              <a:t>bir amaca </a:t>
            </a:r>
            <a:r>
              <a:rPr lang="tr-TR" sz="4200" dirty="0" smtClean="0"/>
              <a:t>ulaşabilmesi için </a:t>
            </a:r>
            <a:r>
              <a:rPr lang="tr-TR" sz="4200" dirty="0"/>
              <a:t>planlı olarak gerçekleştiği, davranım bozukluğu </a:t>
            </a:r>
            <a:r>
              <a:rPr lang="tr-TR" sz="4200" dirty="0" smtClean="0"/>
              <a:t>ve anti-sosyal </a:t>
            </a:r>
            <a:r>
              <a:rPr lang="tr-TR" sz="4200" dirty="0"/>
              <a:t>kişilik bozukluğu gibi tanılarla </a:t>
            </a:r>
            <a:r>
              <a:rPr lang="tr-TR" sz="4200" dirty="0" smtClean="0"/>
              <a:t>ilişkili saldırganlık. </a:t>
            </a:r>
          </a:p>
          <a:p>
            <a:pPr lvl="1" algn="just">
              <a:defRPr/>
            </a:pPr>
            <a:r>
              <a:rPr lang="tr-TR" sz="4000" dirty="0"/>
              <a:t>yapılandırılmış kuralları olan bir servis ortamında daha az görülebileceği</a:t>
            </a:r>
            <a:endParaRPr lang="tr-TR" sz="3800" dirty="0" smtClean="0"/>
          </a:p>
          <a:p>
            <a:pPr marL="342900" lvl="1" indent="-342900" algn="just">
              <a:buFont typeface="Arial" pitchFamily="34" charset="0"/>
              <a:buChar char="•"/>
              <a:defRPr/>
            </a:pPr>
            <a:r>
              <a:rPr lang="tr-TR" sz="4200" b="1" dirty="0" smtClean="0"/>
              <a:t>Reaktif saldırganlık</a:t>
            </a:r>
            <a:r>
              <a:rPr lang="tr-TR" sz="4200" dirty="0" smtClean="0"/>
              <a:t>: Bireyin </a:t>
            </a:r>
            <a:r>
              <a:rPr lang="tr-TR" sz="4200" dirty="0"/>
              <a:t>karşılaştığı </a:t>
            </a:r>
            <a:r>
              <a:rPr lang="tr-TR" sz="4200" dirty="0" err="1"/>
              <a:t>frustrasyona</a:t>
            </a:r>
            <a:r>
              <a:rPr lang="tr-TR" sz="4200" dirty="0"/>
              <a:t> tepki olarak, </a:t>
            </a:r>
            <a:r>
              <a:rPr lang="tr-TR" sz="4200" dirty="0" err="1"/>
              <a:t>dürtüsel</a:t>
            </a:r>
            <a:r>
              <a:rPr lang="tr-TR" sz="4200" dirty="0"/>
              <a:t> biçimde ortaya </a:t>
            </a:r>
            <a:r>
              <a:rPr lang="tr-TR" sz="4200" dirty="0" smtClean="0"/>
              <a:t>çıkan özellikle </a:t>
            </a:r>
            <a:r>
              <a:rPr lang="tr-TR" sz="4200" dirty="0"/>
              <a:t>duygu durum </a:t>
            </a:r>
            <a:r>
              <a:rPr lang="tr-TR" sz="4200" dirty="0" smtClean="0"/>
              <a:t>bozuklukları gibi tanılarla </a:t>
            </a:r>
            <a:r>
              <a:rPr lang="tr-TR" sz="4200" dirty="0"/>
              <a:t>ilişkili </a:t>
            </a:r>
            <a:r>
              <a:rPr lang="tr-TR" sz="4200" dirty="0" smtClean="0"/>
              <a:t>saldırganlıktır.</a:t>
            </a:r>
            <a:r>
              <a:rPr lang="tr-TR" sz="4000" dirty="0"/>
              <a:t> </a:t>
            </a:r>
            <a:endParaRPr lang="tr-TR" sz="4000" dirty="0" smtClean="0"/>
          </a:p>
          <a:p>
            <a:pPr marL="742950" lvl="2" indent="-342900" algn="just">
              <a:defRPr/>
            </a:pPr>
            <a:r>
              <a:rPr lang="tr-TR" sz="3600" dirty="0"/>
              <a:t>A</a:t>
            </a:r>
            <a:r>
              <a:rPr lang="tr-TR" sz="3600" dirty="0" smtClean="0"/>
              <a:t>zaltabilmek </a:t>
            </a:r>
            <a:r>
              <a:rPr lang="tr-TR" sz="3600" dirty="0"/>
              <a:t>için hastaların </a:t>
            </a:r>
            <a:r>
              <a:rPr lang="tr-TR" sz="3600" dirty="0" err="1"/>
              <a:t>frustrasyon</a:t>
            </a:r>
            <a:r>
              <a:rPr lang="tr-TR" sz="3600" dirty="0"/>
              <a:t> toleransını artırmak ve tehdit edildikleri algısını azaltmak gerekir.</a:t>
            </a:r>
            <a:endParaRPr lang="tr-TR" sz="3400" dirty="0"/>
          </a:p>
          <a:p>
            <a:pPr algn="just" fontAlgn="auto">
              <a:spcAft>
                <a:spcPts val="0"/>
              </a:spcAft>
              <a:defRPr/>
            </a:pPr>
            <a:endParaRPr lang="tr-TR" sz="4200" dirty="0" smtClean="0"/>
          </a:p>
          <a:p>
            <a:pPr fontAlgn="auto">
              <a:spcAft>
                <a:spcPts val="0"/>
              </a:spcAft>
              <a:defRPr/>
            </a:pPr>
            <a:endParaRPr lang="tr-TR" sz="4200" dirty="0" smtClean="0"/>
          </a:p>
        </p:txBody>
      </p:sp>
    </p:spTree>
    <p:extLst>
      <p:ext uri="{BB962C8B-B14F-4D97-AF65-F5344CB8AC3E}">
        <p14:creationId xmlns:p14="http://schemas.microsoft.com/office/powerpoint/2010/main" val="71053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b="1" dirty="0" smtClean="0"/>
              <a:t>Temel Güvenliği Tehlikeye Sokan Davranışlar</a:t>
            </a:r>
            <a:endParaRPr lang="tr-TR" dirty="0"/>
          </a:p>
        </p:txBody>
      </p:sp>
      <p:sp>
        <p:nvSpPr>
          <p:cNvPr id="3" name="İçerik Yer Tutucusu 2"/>
          <p:cNvSpPr>
            <a:spLocks noGrp="1"/>
          </p:cNvSpPr>
          <p:nvPr>
            <p:ph idx="1"/>
          </p:nvPr>
        </p:nvSpPr>
        <p:spPr/>
        <p:txBody>
          <a:bodyPr rtlCol="0">
            <a:normAutofit fontScale="70000" lnSpcReduction="20000"/>
          </a:bodyPr>
          <a:lstStyle/>
          <a:p>
            <a:pPr eaLnBrk="1" fontAlgn="auto" hangingPunct="1">
              <a:spcAft>
                <a:spcPts val="0"/>
              </a:spcAft>
              <a:defRPr/>
            </a:pPr>
            <a:r>
              <a:rPr lang="tr-TR" dirty="0" smtClean="0"/>
              <a:t>Hastaların </a:t>
            </a:r>
            <a:r>
              <a:rPr lang="tr-TR" dirty="0"/>
              <a:t>tehlikeli nesneleri bulundurmalarına izin vermek.</a:t>
            </a:r>
          </a:p>
          <a:p>
            <a:pPr eaLnBrk="1" fontAlgn="auto" hangingPunct="1">
              <a:spcAft>
                <a:spcPts val="0"/>
              </a:spcAft>
              <a:defRPr/>
            </a:pPr>
            <a:r>
              <a:rPr lang="tr-TR" dirty="0"/>
              <a:t>Hastaların sıcak içecek, bardak ve keskin nesneleri bulundurmalarına izin vermek.</a:t>
            </a:r>
          </a:p>
          <a:p>
            <a:pPr eaLnBrk="1" fontAlgn="auto" hangingPunct="1">
              <a:spcAft>
                <a:spcPts val="0"/>
              </a:spcAft>
              <a:defRPr/>
            </a:pPr>
            <a:r>
              <a:rPr lang="tr-TR" dirty="0"/>
              <a:t>Kendinizin bir odada hasta tarafından köşeye sıkıştırılmasına izin vermek.</a:t>
            </a:r>
          </a:p>
          <a:p>
            <a:pPr eaLnBrk="1" fontAlgn="auto" hangingPunct="1">
              <a:spcAft>
                <a:spcPts val="0"/>
              </a:spcAft>
              <a:defRPr/>
            </a:pPr>
            <a:r>
              <a:rPr lang="tr-TR" dirty="0"/>
              <a:t>Ekip içinde bozuşma ve uyuşmazlıklara izin vermek.</a:t>
            </a:r>
          </a:p>
          <a:p>
            <a:pPr eaLnBrk="1" fontAlgn="auto" hangingPunct="1">
              <a:spcAft>
                <a:spcPts val="0"/>
              </a:spcAft>
              <a:defRPr/>
            </a:pPr>
            <a:r>
              <a:rPr lang="tr-TR" dirty="0"/>
              <a:t>Tehdit altında hissederken veya korkmuş halde iken görüşmeyi sürdürmek.</a:t>
            </a:r>
          </a:p>
          <a:p>
            <a:pPr eaLnBrk="1" fontAlgn="auto" hangingPunct="1">
              <a:spcAft>
                <a:spcPts val="0"/>
              </a:spcAft>
              <a:defRPr/>
            </a:pPr>
            <a:r>
              <a:rPr lang="tr-TR" dirty="0"/>
              <a:t>Yalnız iken ve hasta çok fazla ajite iken hastaya dokunmak veya onu tespite almaya çalışmak.</a:t>
            </a:r>
          </a:p>
          <a:p>
            <a:pPr eaLnBrk="1" fontAlgn="auto" hangingPunct="1">
              <a:spcAft>
                <a:spcPts val="0"/>
              </a:spcAft>
              <a:defRPr/>
            </a:pPr>
            <a:r>
              <a:rPr lang="tr-TR" dirty="0"/>
              <a:t>Az kısıtlayıcı olan yöntemleri denemeden önce doğrudan ve öncelikle en kısıtlayıcı yöntemleri kullanmak.</a:t>
            </a:r>
          </a:p>
          <a:p>
            <a:pPr eaLnBrk="1" fontAlgn="auto" hangingPunct="1">
              <a:spcAft>
                <a:spcPts val="0"/>
              </a:spcAft>
              <a:defRPr/>
            </a:pPr>
            <a:r>
              <a:rPr lang="tr-TR" dirty="0"/>
              <a:t>Ajite bir hastayı tek başına veya başıboş bırakmak.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dirty="0" smtClean="0"/>
              <a:t>Saldırganlık Riskini arttıran durumlar ve öngörücüler</a:t>
            </a:r>
            <a:endParaRPr lang="tr-TR" dirty="0"/>
          </a:p>
        </p:txBody>
      </p:sp>
      <p:sp>
        <p:nvSpPr>
          <p:cNvPr id="3" name="İçerik Yer Tutucusu 2"/>
          <p:cNvSpPr>
            <a:spLocks noGrp="1"/>
          </p:cNvSpPr>
          <p:nvPr>
            <p:ph idx="1"/>
          </p:nvPr>
        </p:nvSpPr>
        <p:spPr/>
        <p:txBody>
          <a:bodyPr rtlCol="0">
            <a:normAutofit fontScale="92500" lnSpcReduction="20000"/>
          </a:bodyPr>
          <a:lstStyle/>
          <a:p>
            <a:pPr eaLnBrk="1" fontAlgn="auto" hangingPunct="1">
              <a:spcAft>
                <a:spcPts val="0"/>
              </a:spcAft>
              <a:defRPr/>
            </a:pPr>
            <a:r>
              <a:rPr lang="tr-TR" dirty="0"/>
              <a:t>Ç</a:t>
            </a:r>
            <a:r>
              <a:rPr lang="tr-TR" dirty="0" smtClean="0"/>
              <a:t>ocukluk </a:t>
            </a:r>
            <a:r>
              <a:rPr lang="tr-TR" dirty="0"/>
              <a:t>çağında istismar veya ihmal; geçmişte öz kıyım girişimi veya kendini zedeleme davranışı; geçmişte şiddet </a:t>
            </a:r>
            <a:r>
              <a:rPr lang="tr-TR" dirty="0" smtClean="0"/>
              <a:t> ve/veya </a:t>
            </a:r>
            <a:r>
              <a:rPr lang="tr-TR" dirty="0"/>
              <a:t>ailesel şiddet</a:t>
            </a:r>
          </a:p>
          <a:p>
            <a:pPr eaLnBrk="1" fontAlgn="auto" hangingPunct="1">
              <a:spcAft>
                <a:spcPts val="0"/>
              </a:spcAft>
              <a:defRPr/>
            </a:pPr>
            <a:r>
              <a:rPr lang="tr-TR" dirty="0" smtClean="0"/>
              <a:t>Genç </a:t>
            </a:r>
            <a:r>
              <a:rPr lang="tr-TR" dirty="0"/>
              <a:t>(</a:t>
            </a:r>
            <a:r>
              <a:rPr lang="tr-TR" dirty="0" smtClean="0"/>
              <a:t>15-25 </a:t>
            </a:r>
            <a:r>
              <a:rPr lang="tr-TR" dirty="0"/>
              <a:t>yaş), erkek</a:t>
            </a:r>
          </a:p>
          <a:p>
            <a:pPr eaLnBrk="1" fontAlgn="auto" hangingPunct="1">
              <a:spcAft>
                <a:spcPts val="0"/>
              </a:spcAft>
              <a:defRPr/>
            </a:pPr>
            <a:r>
              <a:rPr lang="tr-TR" dirty="0" smtClean="0"/>
              <a:t>Psikiyatrik </a:t>
            </a:r>
            <a:r>
              <a:rPr lang="tr-TR" dirty="0"/>
              <a:t>hastalığın aktif belirtileri (ör. emir veren işitsel </a:t>
            </a:r>
            <a:r>
              <a:rPr lang="tr-TR" dirty="0" err="1"/>
              <a:t>varsanılar</a:t>
            </a:r>
            <a:r>
              <a:rPr lang="tr-TR" dirty="0"/>
              <a:t>, kötülük görme </a:t>
            </a:r>
            <a:r>
              <a:rPr lang="tr-TR" dirty="0" smtClean="0"/>
              <a:t>sanrıları</a:t>
            </a:r>
            <a:r>
              <a:rPr lang="tr-TR" dirty="0"/>
              <a:t>)</a:t>
            </a:r>
          </a:p>
          <a:p>
            <a:pPr eaLnBrk="1" fontAlgn="auto" hangingPunct="1">
              <a:spcAft>
                <a:spcPts val="0"/>
              </a:spcAft>
              <a:defRPr/>
            </a:pPr>
            <a:r>
              <a:rPr lang="tr-TR" dirty="0"/>
              <a:t>Ciddi akıl hastalığı ile madde kötüye kullanımının beraberliği</a:t>
            </a:r>
          </a:p>
          <a:p>
            <a:pPr eaLnBrk="1" fontAlgn="auto" hangingPunct="1">
              <a:spcAft>
                <a:spcPts val="0"/>
              </a:spcAft>
              <a:defRPr/>
            </a:pPr>
            <a:r>
              <a:rPr lang="tr-TR" dirty="0"/>
              <a:t>Kişilik bozuklukları</a:t>
            </a:r>
          </a:p>
          <a:p>
            <a:pPr eaLnBrk="1" fontAlgn="auto" hangingPunct="1">
              <a:spcAft>
                <a:spcPts val="0"/>
              </a:spcAft>
              <a:defRPr/>
            </a:pPr>
            <a:r>
              <a:rPr lang="tr-TR" dirty="0"/>
              <a:t>Maddeye bağlı bozukluklar,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sz="4000" dirty="0">
                <a:solidFill>
                  <a:prstClr val="black"/>
                </a:solidFill>
              </a:rPr>
              <a:t>Saldırganlık Riskini arttıran durumlar ve öngörücüler</a:t>
            </a:r>
            <a:endParaRPr lang="tr-TR" dirty="0"/>
          </a:p>
        </p:txBody>
      </p:sp>
      <p:sp>
        <p:nvSpPr>
          <p:cNvPr id="22531" name="İçerik Yer Tutucusu 2"/>
          <p:cNvSpPr>
            <a:spLocks noGrp="1"/>
          </p:cNvSpPr>
          <p:nvPr>
            <p:ph idx="1"/>
          </p:nvPr>
        </p:nvSpPr>
        <p:spPr/>
        <p:txBody>
          <a:bodyPr/>
          <a:lstStyle/>
          <a:p>
            <a:pPr eaLnBrk="1" hangingPunct="1"/>
            <a:r>
              <a:rPr lang="tr-TR" altLang="tr-TR" sz="2800" smtClean="0"/>
              <a:t>Duygusal etmenler: ‘Patlama’ davranışı, kızgın veya öfkeli duygulanım, duygusal oynaklık, öfkelilik ve/veya dürtüsellik, engellenme direncinde düşüklük</a:t>
            </a:r>
          </a:p>
          <a:p>
            <a:pPr eaLnBrk="1" hangingPunct="1"/>
            <a:r>
              <a:rPr lang="tr-TR" altLang="tr-TR" sz="2800" smtClean="0"/>
              <a:t>Sosyal faktörler: Sosyal destek yetersizliği, sosyoekonomik yetersizlik, İlaç uyumsuzluğu</a:t>
            </a:r>
          </a:p>
          <a:p>
            <a:pPr eaLnBrk="1" hangingPunct="1"/>
            <a:r>
              <a:rPr lang="tr-TR" altLang="tr-TR" sz="2800" smtClean="0"/>
              <a:t>Zeka geriliği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rtlCol="0">
            <a:normAutofit/>
          </a:bodyPr>
          <a:lstStyle/>
          <a:p>
            <a:pPr algn="just" fontAlgn="auto">
              <a:spcAft>
                <a:spcPts val="0"/>
              </a:spcAft>
              <a:defRPr/>
            </a:pPr>
            <a:r>
              <a:rPr lang="tr-TR" dirty="0"/>
              <a:t>Saldırıya maruz kalma riski yüksek olan personelin güvenliğinin sağlanması önemlidir ve çalışanlara bu konularda sürekli eğitim </a:t>
            </a:r>
            <a:r>
              <a:rPr lang="tr-TR" dirty="0" smtClean="0"/>
              <a:t>verilmelidir.</a:t>
            </a:r>
          </a:p>
          <a:p>
            <a:pPr marL="0" indent="0" algn="just" fontAlgn="auto">
              <a:spcAft>
                <a:spcPts val="0"/>
              </a:spcAft>
              <a:buFont typeface="Arial" pitchFamily="34" charset="0"/>
              <a:buNone/>
              <a:defRPr/>
            </a:pPr>
            <a:r>
              <a:rPr lang="tr-TR" dirty="0" smtClean="0"/>
              <a:t> </a:t>
            </a:r>
          </a:p>
          <a:p>
            <a:pPr algn="just" fontAlgn="auto">
              <a:spcAft>
                <a:spcPts val="0"/>
              </a:spcAft>
              <a:defRPr/>
            </a:pPr>
            <a:r>
              <a:rPr lang="tr-TR" dirty="0"/>
              <a:t>Çalışmalar eğitimin, saldırı olaylarını azaltmaya yardımcı olduğunu göstermektedir.</a:t>
            </a:r>
          </a:p>
        </p:txBody>
      </p:sp>
    </p:spTree>
    <p:extLst>
      <p:ext uri="{BB962C8B-B14F-4D97-AF65-F5344CB8AC3E}">
        <p14:creationId xmlns:p14="http://schemas.microsoft.com/office/powerpoint/2010/main" val="3119881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039305787"/>
              </p:ext>
            </p:extLst>
          </p:nvPr>
        </p:nvGraphicFramePr>
        <p:xfrm>
          <a:off x="35496" y="-99391"/>
          <a:ext cx="9108504" cy="9493023"/>
        </p:xfrm>
        <a:graphic>
          <a:graphicData uri="http://schemas.openxmlformats.org/drawingml/2006/table">
            <a:tbl>
              <a:tblPr/>
              <a:tblGrid>
                <a:gridCol w="9108504">
                  <a:extLst>
                    <a:ext uri="{9D8B030D-6E8A-4147-A177-3AD203B41FA5}">
                      <a16:colId xmlns:a16="http://schemas.microsoft.com/office/drawing/2014/main" val="20000"/>
                    </a:ext>
                  </a:extLst>
                </a:gridCol>
              </a:tblGrid>
              <a:tr h="404494">
                <a:tc>
                  <a:txBody>
                    <a:bodyPr/>
                    <a:lstStyle/>
                    <a:p>
                      <a:pPr indent="450215" algn="ctr">
                        <a:lnSpc>
                          <a:spcPct val="150000"/>
                        </a:lnSpc>
                        <a:spcBef>
                          <a:spcPts val="600"/>
                        </a:spcBef>
                        <a:spcAft>
                          <a:spcPts val="600"/>
                        </a:spcAft>
                      </a:pPr>
                      <a:r>
                        <a:rPr lang="tr-TR" sz="2800" b="1" dirty="0" smtClean="0">
                          <a:latin typeface="Times New Roman"/>
                          <a:ea typeface="Calibri"/>
                          <a:cs typeface="Times New Roman"/>
                        </a:rPr>
                        <a:t>Madde Kullanan Olgular Acil Servis Başvuru </a:t>
                      </a:r>
                      <a:r>
                        <a:rPr lang="tr-TR" sz="2800" b="1" dirty="0">
                          <a:latin typeface="Times New Roman"/>
                          <a:ea typeface="Calibri"/>
                          <a:cs typeface="Times New Roman"/>
                        </a:rPr>
                        <a:t>nedenleri</a:t>
                      </a:r>
                      <a:endParaRPr lang="tr-TR" sz="2800" dirty="0">
                        <a:latin typeface="Times New Roman"/>
                        <a:ea typeface="Calibri"/>
                        <a:cs typeface="Times New Roman"/>
                      </a:endParaRPr>
                    </a:p>
                  </a:txBody>
                  <a:tcPr marL="43297" marR="4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49117">
                <a:tc>
                  <a:txBody>
                    <a:bodyPr/>
                    <a:lstStyle/>
                    <a:p>
                      <a:pPr indent="450215" algn="just">
                        <a:lnSpc>
                          <a:spcPct val="115000"/>
                        </a:lnSpc>
                        <a:spcBef>
                          <a:spcPts val="600"/>
                        </a:spcBef>
                        <a:spcAft>
                          <a:spcPts val="0"/>
                        </a:spcAft>
                      </a:pPr>
                      <a:endParaRPr lang="tr-TR" sz="700" dirty="0">
                        <a:latin typeface="Times New Roman"/>
                        <a:ea typeface="Calibri"/>
                        <a:cs typeface="Times New Roman"/>
                      </a:endParaRPr>
                    </a:p>
                    <a:p>
                      <a:pPr marL="449263" indent="0" algn="just">
                        <a:lnSpc>
                          <a:spcPct val="115000"/>
                        </a:lnSpc>
                        <a:spcBef>
                          <a:spcPts val="600"/>
                        </a:spcBef>
                        <a:spcAft>
                          <a:spcPts val="0"/>
                        </a:spcAft>
                      </a:pPr>
                      <a:r>
                        <a:rPr lang="tr-TR" sz="2000" b="1" i="1" dirty="0">
                          <a:latin typeface="Times New Roman"/>
                          <a:ea typeface="Calibri"/>
                          <a:cs typeface="Times New Roman"/>
                        </a:rPr>
                        <a:t>Madde </a:t>
                      </a:r>
                      <a:r>
                        <a:rPr lang="tr-TR" sz="2000" b="1" i="1" dirty="0" err="1">
                          <a:latin typeface="Times New Roman"/>
                          <a:ea typeface="Calibri"/>
                          <a:cs typeface="Times New Roman"/>
                        </a:rPr>
                        <a:t>Entoksikasyonu</a:t>
                      </a:r>
                      <a:r>
                        <a:rPr lang="tr-TR" sz="2000" b="1" i="1" dirty="0">
                          <a:latin typeface="Times New Roman"/>
                          <a:ea typeface="Calibri"/>
                          <a:cs typeface="Times New Roman"/>
                        </a:rPr>
                        <a:t> veya aşırı dozu</a:t>
                      </a:r>
                      <a:endParaRPr lang="tr-TR" sz="2000" dirty="0">
                        <a:latin typeface="Times New Roman"/>
                        <a:ea typeface="Calibri"/>
                        <a:cs typeface="Times New Roman"/>
                      </a:endParaRPr>
                    </a:p>
                    <a:p>
                      <a:pPr marL="449263" indent="0" algn="just">
                        <a:lnSpc>
                          <a:spcPct val="115000"/>
                        </a:lnSpc>
                        <a:spcBef>
                          <a:spcPts val="600"/>
                        </a:spcBef>
                        <a:spcAft>
                          <a:spcPts val="0"/>
                        </a:spcAft>
                      </a:pPr>
                      <a:r>
                        <a:rPr lang="tr-TR" sz="2000" b="1" i="1" dirty="0">
                          <a:latin typeface="Times New Roman"/>
                          <a:ea typeface="Calibri"/>
                          <a:cs typeface="Times New Roman"/>
                        </a:rPr>
                        <a:t>Madde Yoksunluk Sendromları</a:t>
                      </a:r>
                      <a:endParaRPr lang="tr-TR" sz="2000" dirty="0">
                        <a:latin typeface="Times New Roman"/>
                        <a:ea typeface="Calibri"/>
                        <a:cs typeface="Times New Roman"/>
                      </a:endParaRPr>
                    </a:p>
                    <a:p>
                      <a:pPr marL="449263" indent="0" algn="just">
                        <a:lnSpc>
                          <a:spcPct val="115000"/>
                        </a:lnSpc>
                        <a:spcBef>
                          <a:spcPts val="600"/>
                        </a:spcBef>
                        <a:spcAft>
                          <a:spcPts val="0"/>
                        </a:spcAft>
                      </a:pPr>
                      <a:r>
                        <a:rPr lang="tr-TR" sz="2000" b="1" i="1" dirty="0">
                          <a:latin typeface="Times New Roman"/>
                          <a:ea typeface="Calibri"/>
                          <a:cs typeface="Times New Roman"/>
                        </a:rPr>
                        <a:t>Madde Kullanım Bozukluğu ile ilişkili danışmanlık ve yardım </a:t>
                      </a:r>
                      <a:r>
                        <a:rPr lang="tr-TR" sz="2000" b="1" i="1" dirty="0" smtClean="0">
                          <a:latin typeface="Times New Roman"/>
                          <a:ea typeface="Calibri"/>
                          <a:cs typeface="Times New Roman"/>
                        </a:rPr>
                        <a:t>arayışları</a:t>
                      </a:r>
                      <a:endParaRPr lang="tr-TR" sz="2000" b="0" i="0" dirty="0" smtClean="0">
                        <a:latin typeface="Times New Roman"/>
                        <a:ea typeface="Calibri"/>
                        <a:cs typeface="Times New Roman"/>
                      </a:endParaRPr>
                    </a:p>
                    <a:p>
                      <a:pPr marL="449263" indent="0" algn="just">
                        <a:lnSpc>
                          <a:spcPct val="115000"/>
                        </a:lnSpc>
                        <a:spcBef>
                          <a:spcPts val="600"/>
                        </a:spcBef>
                        <a:spcAft>
                          <a:spcPts val="0"/>
                        </a:spcAft>
                      </a:pPr>
                      <a:r>
                        <a:rPr lang="tr-TR" sz="2000" b="1" i="1" dirty="0" smtClean="0">
                          <a:latin typeface="Times New Roman"/>
                          <a:ea typeface="Calibri"/>
                          <a:cs typeface="Times New Roman"/>
                        </a:rPr>
                        <a:t>Yaralanmalar</a:t>
                      </a:r>
                      <a:endParaRPr lang="tr-TR" sz="2000" dirty="0">
                        <a:latin typeface="Times New Roman"/>
                        <a:ea typeface="Calibri"/>
                        <a:cs typeface="Times New Roman"/>
                      </a:endParaRPr>
                    </a:p>
                    <a:p>
                      <a:pPr marL="450215" marR="0" indent="450215" algn="just" defTabSz="914400" rtl="0" eaLnBrk="1" fontAlgn="auto" latinLnBrk="0" hangingPunct="1">
                        <a:lnSpc>
                          <a:spcPct val="115000"/>
                        </a:lnSpc>
                        <a:spcBef>
                          <a:spcPts val="600"/>
                        </a:spcBef>
                        <a:spcAft>
                          <a:spcPts val="0"/>
                        </a:spcAft>
                        <a:buClrTx/>
                        <a:buSzTx/>
                        <a:buFontTx/>
                        <a:buNone/>
                        <a:tabLst/>
                        <a:defRPr/>
                      </a:pPr>
                      <a:r>
                        <a:rPr lang="tr-TR" sz="1600" dirty="0">
                          <a:latin typeface="Times New Roman"/>
                          <a:ea typeface="Calibri"/>
                          <a:cs typeface="Times New Roman"/>
                        </a:rPr>
                        <a:t>	</a:t>
                      </a:r>
                      <a:r>
                        <a:rPr lang="tr-TR" sz="1600" i="1" dirty="0">
                          <a:latin typeface="Times New Roman"/>
                          <a:ea typeface="Calibri"/>
                          <a:cs typeface="Times New Roman"/>
                        </a:rPr>
                        <a:t>Kesici ve delici alet saldırı </a:t>
                      </a:r>
                      <a:r>
                        <a:rPr lang="tr-TR" sz="1600" i="1" dirty="0" smtClean="0">
                          <a:latin typeface="Times New Roman"/>
                          <a:ea typeface="Calibri"/>
                          <a:cs typeface="Times New Roman"/>
                        </a:rPr>
                        <a:t>yaralanmaları	                  Yol kazaları</a:t>
                      </a:r>
                      <a:endParaRPr lang="tr-TR" sz="1600" dirty="0" smtClean="0">
                        <a:latin typeface="Times New Roman"/>
                        <a:ea typeface="Calibri"/>
                        <a:cs typeface="Times New Roman"/>
                      </a:endParaRPr>
                    </a:p>
                    <a:p>
                      <a:pPr marL="450215" indent="450215" algn="just">
                        <a:lnSpc>
                          <a:spcPct val="115000"/>
                        </a:lnSpc>
                        <a:spcBef>
                          <a:spcPts val="600"/>
                        </a:spcBef>
                        <a:spcAft>
                          <a:spcPts val="0"/>
                        </a:spcAft>
                      </a:pPr>
                      <a:r>
                        <a:rPr lang="tr-TR" sz="1600" i="1" dirty="0" smtClean="0">
                          <a:latin typeface="Times New Roman"/>
                          <a:ea typeface="Calibri"/>
                          <a:cs typeface="Times New Roman"/>
                        </a:rPr>
                        <a:t>	Düşme                                          </a:t>
                      </a:r>
                      <a:r>
                        <a:rPr lang="tr-TR" sz="1600" i="1" baseline="0" dirty="0" smtClean="0">
                          <a:latin typeface="Times New Roman"/>
                          <a:ea typeface="Calibri"/>
                          <a:cs typeface="Times New Roman"/>
                        </a:rPr>
                        <a:t>                                      </a:t>
                      </a:r>
                      <a:r>
                        <a:rPr lang="tr-TR" sz="1600" i="1" dirty="0" smtClean="0">
                          <a:latin typeface="Times New Roman"/>
                          <a:ea typeface="Calibri"/>
                          <a:cs typeface="Times New Roman"/>
                        </a:rPr>
                        <a:t>Aile içi şiddet	</a:t>
                      </a:r>
                      <a:endParaRPr lang="tr-TR" sz="1600" dirty="0" smtClean="0">
                        <a:latin typeface="Times New Roman"/>
                        <a:ea typeface="Calibri"/>
                        <a:cs typeface="Times New Roman"/>
                      </a:endParaRPr>
                    </a:p>
                    <a:p>
                      <a:pPr marL="450215" indent="450215" algn="just">
                        <a:lnSpc>
                          <a:spcPct val="115000"/>
                        </a:lnSpc>
                        <a:spcBef>
                          <a:spcPts val="600"/>
                        </a:spcBef>
                        <a:spcAft>
                          <a:spcPts val="0"/>
                        </a:spcAft>
                      </a:pPr>
                      <a:r>
                        <a:rPr lang="tr-TR" sz="1600" i="1" dirty="0">
                          <a:latin typeface="Times New Roman"/>
                          <a:ea typeface="Calibri"/>
                          <a:cs typeface="Times New Roman"/>
                        </a:rPr>
                        <a:t>	Kendine zarar verme</a:t>
                      </a:r>
                      <a:endParaRPr lang="tr-TR" sz="1600" dirty="0">
                        <a:latin typeface="Times New Roman"/>
                        <a:ea typeface="Calibri"/>
                        <a:cs typeface="Times New Roman"/>
                      </a:endParaRPr>
                    </a:p>
                    <a:p>
                      <a:pPr marL="449263" indent="0" algn="just">
                        <a:lnSpc>
                          <a:spcPct val="115000"/>
                        </a:lnSpc>
                        <a:spcBef>
                          <a:spcPts val="600"/>
                        </a:spcBef>
                        <a:spcAft>
                          <a:spcPts val="0"/>
                        </a:spcAft>
                      </a:pPr>
                      <a:r>
                        <a:rPr lang="tr-TR" sz="2000" b="1" i="1" dirty="0">
                          <a:latin typeface="Times New Roman"/>
                          <a:ea typeface="Calibri"/>
                          <a:cs typeface="Times New Roman"/>
                        </a:rPr>
                        <a:t>Davranış veya Ruhsal Durum Bozuklukları</a:t>
                      </a:r>
                      <a:endParaRPr lang="tr-TR" sz="2000" dirty="0">
                        <a:latin typeface="Times New Roman"/>
                        <a:ea typeface="Calibri"/>
                        <a:cs typeface="Times New Roman"/>
                      </a:endParaRPr>
                    </a:p>
                    <a:p>
                      <a:pPr marL="450215" indent="450215" algn="just">
                        <a:lnSpc>
                          <a:spcPct val="115000"/>
                        </a:lnSpc>
                        <a:spcBef>
                          <a:spcPts val="600"/>
                        </a:spcBef>
                        <a:spcAft>
                          <a:spcPts val="0"/>
                        </a:spcAft>
                      </a:pPr>
                      <a:r>
                        <a:rPr lang="tr-TR" sz="1600" dirty="0">
                          <a:latin typeface="Times New Roman"/>
                          <a:ea typeface="Calibri"/>
                          <a:cs typeface="Times New Roman"/>
                        </a:rPr>
                        <a:t>	</a:t>
                      </a:r>
                      <a:r>
                        <a:rPr lang="tr-TR" sz="1600" i="1" dirty="0" err="1">
                          <a:latin typeface="Times New Roman"/>
                          <a:ea typeface="Calibri"/>
                          <a:cs typeface="Times New Roman"/>
                        </a:rPr>
                        <a:t>Agresyon</a:t>
                      </a:r>
                      <a:r>
                        <a:rPr lang="tr-TR" sz="1600" i="1" dirty="0">
                          <a:latin typeface="Times New Roman"/>
                          <a:ea typeface="Calibri"/>
                          <a:cs typeface="Times New Roman"/>
                        </a:rPr>
                        <a:t> ve </a:t>
                      </a:r>
                      <a:r>
                        <a:rPr lang="tr-TR" sz="1600" i="1" dirty="0" smtClean="0">
                          <a:latin typeface="Times New Roman"/>
                          <a:ea typeface="Calibri"/>
                          <a:cs typeface="Times New Roman"/>
                        </a:rPr>
                        <a:t>Şiddet</a:t>
                      </a:r>
                      <a:r>
                        <a:rPr lang="tr-TR" sz="1600" i="1" dirty="0">
                          <a:latin typeface="Times New Roman"/>
                          <a:ea typeface="Calibri"/>
                          <a:cs typeface="Times New Roman"/>
                        </a:rPr>
                        <a:t>	</a:t>
                      </a:r>
                      <a:r>
                        <a:rPr lang="tr-TR" sz="1600" i="1" dirty="0" smtClean="0">
                          <a:latin typeface="Times New Roman"/>
                          <a:ea typeface="Calibri"/>
                          <a:cs typeface="Times New Roman"/>
                        </a:rPr>
                        <a:t>                                                       Psikoz</a:t>
                      </a:r>
                      <a:endParaRPr lang="tr-TR" sz="1600" dirty="0">
                        <a:latin typeface="Times New Roman"/>
                        <a:ea typeface="Calibri"/>
                        <a:cs typeface="Times New Roman"/>
                      </a:endParaRPr>
                    </a:p>
                    <a:p>
                      <a:pPr marL="450215" indent="450215" algn="just">
                        <a:lnSpc>
                          <a:spcPct val="115000"/>
                        </a:lnSpc>
                        <a:spcBef>
                          <a:spcPts val="600"/>
                        </a:spcBef>
                        <a:spcAft>
                          <a:spcPts val="0"/>
                        </a:spcAft>
                      </a:pPr>
                      <a:r>
                        <a:rPr lang="tr-TR" sz="1600" i="1" dirty="0">
                          <a:latin typeface="Times New Roman"/>
                          <a:ea typeface="Calibri"/>
                          <a:cs typeface="Times New Roman"/>
                        </a:rPr>
                        <a:t>	</a:t>
                      </a:r>
                      <a:r>
                        <a:rPr lang="tr-TR" sz="1600" i="1" dirty="0" smtClean="0">
                          <a:latin typeface="Times New Roman"/>
                          <a:ea typeface="Calibri"/>
                          <a:cs typeface="Times New Roman"/>
                        </a:rPr>
                        <a:t>Depresyon                                                               </a:t>
                      </a:r>
                      <a:r>
                        <a:rPr lang="tr-TR" sz="1600" i="1" dirty="0">
                          <a:latin typeface="Times New Roman"/>
                          <a:ea typeface="Calibri"/>
                          <a:cs typeface="Times New Roman"/>
                        </a:rPr>
                        <a:t>	</a:t>
                      </a:r>
                      <a:r>
                        <a:rPr lang="tr-TR" sz="1600" i="1" dirty="0" smtClean="0">
                          <a:latin typeface="Times New Roman"/>
                          <a:ea typeface="Calibri"/>
                          <a:cs typeface="Times New Roman"/>
                        </a:rPr>
                        <a:t> </a:t>
                      </a:r>
                      <a:r>
                        <a:rPr lang="tr-TR" sz="1600" i="1" dirty="0" err="1" smtClean="0">
                          <a:latin typeface="Times New Roman"/>
                          <a:ea typeface="Calibri"/>
                          <a:cs typeface="Times New Roman"/>
                        </a:rPr>
                        <a:t>Konfüzyon</a:t>
                      </a:r>
                      <a:endParaRPr lang="tr-TR" sz="1600" dirty="0">
                        <a:latin typeface="Times New Roman"/>
                        <a:ea typeface="Calibri"/>
                        <a:cs typeface="Times New Roman"/>
                      </a:endParaRPr>
                    </a:p>
                    <a:p>
                      <a:pPr marL="449263" indent="0" algn="just">
                        <a:lnSpc>
                          <a:spcPct val="115000"/>
                        </a:lnSpc>
                        <a:spcBef>
                          <a:spcPts val="600"/>
                        </a:spcBef>
                        <a:spcAft>
                          <a:spcPts val="0"/>
                        </a:spcAft>
                      </a:pPr>
                      <a:r>
                        <a:rPr lang="tr-TR" sz="2000" b="1" i="1" dirty="0">
                          <a:latin typeface="Times New Roman"/>
                          <a:ea typeface="Calibri"/>
                          <a:cs typeface="Times New Roman"/>
                        </a:rPr>
                        <a:t>Tıbbi Durumlar</a:t>
                      </a:r>
                      <a:endParaRPr lang="tr-TR" sz="2000" dirty="0">
                        <a:latin typeface="Times New Roman"/>
                        <a:ea typeface="Calibri"/>
                        <a:cs typeface="Times New Roman"/>
                      </a:endParaRPr>
                    </a:p>
                    <a:p>
                      <a:pPr marL="450215" indent="450215" algn="just">
                        <a:lnSpc>
                          <a:spcPct val="115000"/>
                        </a:lnSpc>
                        <a:spcBef>
                          <a:spcPts val="600"/>
                        </a:spcBef>
                        <a:spcAft>
                          <a:spcPts val="0"/>
                        </a:spcAft>
                      </a:pPr>
                      <a:r>
                        <a:rPr lang="tr-TR" sz="1600" dirty="0">
                          <a:latin typeface="Times New Roman"/>
                          <a:ea typeface="Calibri"/>
                          <a:cs typeface="Times New Roman"/>
                        </a:rPr>
                        <a:t>	</a:t>
                      </a:r>
                      <a:r>
                        <a:rPr lang="tr-TR" sz="1600" i="1" dirty="0">
                          <a:latin typeface="Times New Roman"/>
                          <a:ea typeface="Calibri"/>
                          <a:cs typeface="Times New Roman"/>
                        </a:rPr>
                        <a:t>Böbrek </a:t>
                      </a:r>
                      <a:r>
                        <a:rPr lang="tr-TR" sz="1600" i="1" dirty="0" smtClean="0">
                          <a:latin typeface="Times New Roman"/>
                          <a:ea typeface="Calibri"/>
                          <a:cs typeface="Times New Roman"/>
                        </a:rPr>
                        <a:t>yetmezliği                                                     </a:t>
                      </a:r>
                      <a:r>
                        <a:rPr lang="tr-TR" sz="1600" i="1" dirty="0">
                          <a:latin typeface="Times New Roman"/>
                          <a:ea typeface="Calibri"/>
                          <a:cs typeface="Times New Roman"/>
                        </a:rPr>
                        <a:t>	</a:t>
                      </a:r>
                      <a:r>
                        <a:rPr lang="tr-TR" sz="1600" i="1" dirty="0" err="1">
                          <a:latin typeface="Times New Roman"/>
                          <a:ea typeface="Calibri"/>
                          <a:cs typeface="Times New Roman"/>
                        </a:rPr>
                        <a:t>Hiponatremi</a:t>
                      </a:r>
                      <a:endParaRPr lang="tr-TR" sz="1600" dirty="0">
                        <a:latin typeface="Times New Roman"/>
                        <a:ea typeface="Calibri"/>
                        <a:cs typeface="Times New Roman"/>
                      </a:endParaRPr>
                    </a:p>
                    <a:p>
                      <a:pPr marL="450215" indent="450215" algn="just">
                        <a:lnSpc>
                          <a:spcPct val="115000"/>
                        </a:lnSpc>
                        <a:spcBef>
                          <a:spcPts val="600"/>
                        </a:spcBef>
                        <a:spcAft>
                          <a:spcPts val="0"/>
                        </a:spcAft>
                      </a:pPr>
                      <a:r>
                        <a:rPr lang="tr-TR" sz="1600" i="1" dirty="0">
                          <a:latin typeface="Times New Roman"/>
                          <a:ea typeface="Calibri"/>
                          <a:cs typeface="Times New Roman"/>
                        </a:rPr>
                        <a:t>	Karaciğer </a:t>
                      </a:r>
                      <a:r>
                        <a:rPr lang="tr-TR" sz="1600" i="1" dirty="0" smtClean="0">
                          <a:latin typeface="Times New Roman"/>
                          <a:ea typeface="Calibri"/>
                          <a:cs typeface="Times New Roman"/>
                        </a:rPr>
                        <a:t>yetmezliği                                              </a:t>
                      </a:r>
                      <a:r>
                        <a:rPr lang="tr-TR" sz="1600" i="1" dirty="0">
                          <a:latin typeface="Times New Roman"/>
                          <a:ea typeface="Calibri"/>
                          <a:cs typeface="Times New Roman"/>
                        </a:rPr>
                        <a:t>	Kalp yetmezliği</a:t>
                      </a:r>
                      <a:endParaRPr lang="tr-TR" sz="1600" dirty="0">
                        <a:latin typeface="Times New Roman"/>
                        <a:ea typeface="Calibri"/>
                        <a:cs typeface="Times New Roman"/>
                      </a:endParaRPr>
                    </a:p>
                    <a:p>
                      <a:pPr marL="450215" indent="450215" algn="just">
                        <a:lnSpc>
                          <a:spcPct val="115000"/>
                        </a:lnSpc>
                        <a:spcBef>
                          <a:spcPts val="600"/>
                        </a:spcBef>
                        <a:spcAft>
                          <a:spcPts val="0"/>
                        </a:spcAft>
                      </a:pPr>
                      <a:r>
                        <a:rPr lang="tr-TR" sz="1600" i="1" dirty="0">
                          <a:latin typeface="Times New Roman"/>
                          <a:ea typeface="Calibri"/>
                          <a:cs typeface="Times New Roman"/>
                        </a:rPr>
                        <a:t>	</a:t>
                      </a:r>
                      <a:r>
                        <a:rPr lang="tr-TR" sz="1600" i="1" dirty="0" err="1">
                          <a:latin typeface="Times New Roman"/>
                          <a:ea typeface="Calibri"/>
                          <a:cs typeface="Times New Roman"/>
                        </a:rPr>
                        <a:t>Atrial</a:t>
                      </a:r>
                      <a:r>
                        <a:rPr lang="tr-TR" sz="1600" i="1" dirty="0">
                          <a:latin typeface="Times New Roman"/>
                          <a:ea typeface="Calibri"/>
                          <a:cs typeface="Times New Roman"/>
                        </a:rPr>
                        <a:t> </a:t>
                      </a:r>
                      <a:r>
                        <a:rPr lang="tr-TR" sz="1600" i="1" dirty="0" err="1" smtClean="0">
                          <a:latin typeface="Times New Roman"/>
                          <a:ea typeface="Calibri"/>
                          <a:cs typeface="Times New Roman"/>
                        </a:rPr>
                        <a:t>Fibrilasyon</a:t>
                      </a:r>
                      <a:r>
                        <a:rPr lang="tr-TR" sz="1600" i="1" dirty="0" smtClean="0">
                          <a:latin typeface="Times New Roman"/>
                          <a:ea typeface="Calibri"/>
                          <a:cs typeface="Times New Roman"/>
                        </a:rPr>
                        <a:t>                                                    </a:t>
                      </a:r>
                      <a:r>
                        <a:rPr lang="tr-TR" sz="1600" i="1" dirty="0">
                          <a:latin typeface="Times New Roman"/>
                          <a:ea typeface="Calibri"/>
                          <a:cs typeface="Times New Roman"/>
                        </a:rPr>
                        <a:t>	İnme</a:t>
                      </a:r>
                      <a:endParaRPr lang="tr-TR" sz="1600" dirty="0">
                        <a:latin typeface="Times New Roman"/>
                        <a:ea typeface="Calibri"/>
                        <a:cs typeface="Times New Roman"/>
                      </a:endParaRPr>
                    </a:p>
                    <a:p>
                      <a:pPr marL="450215" indent="450215" algn="just">
                        <a:lnSpc>
                          <a:spcPct val="115000"/>
                        </a:lnSpc>
                        <a:spcBef>
                          <a:spcPts val="600"/>
                        </a:spcBef>
                        <a:spcAft>
                          <a:spcPts val="0"/>
                        </a:spcAft>
                      </a:pPr>
                      <a:r>
                        <a:rPr lang="tr-TR" sz="1600" i="1" dirty="0">
                          <a:latin typeface="Times New Roman"/>
                          <a:ea typeface="Calibri"/>
                          <a:cs typeface="Times New Roman"/>
                        </a:rPr>
                        <a:t>	Aort </a:t>
                      </a:r>
                      <a:r>
                        <a:rPr lang="tr-TR" sz="1600" i="1" dirty="0" err="1" smtClean="0">
                          <a:latin typeface="Times New Roman"/>
                          <a:ea typeface="Calibri"/>
                          <a:cs typeface="Times New Roman"/>
                        </a:rPr>
                        <a:t>disseksiyonu</a:t>
                      </a:r>
                      <a:r>
                        <a:rPr lang="tr-TR" sz="1600" i="1" dirty="0" smtClean="0">
                          <a:latin typeface="Times New Roman"/>
                          <a:ea typeface="Calibri"/>
                          <a:cs typeface="Times New Roman"/>
                        </a:rPr>
                        <a:t>                                            </a:t>
                      </a:r>
                      <a:r>
                        <a:rPr lang="tr-TR" sz="1600" i="1" dirty="0">
                          <a:latin typeface="Times New Roman"/>
                          <a:ea typeface="Calibri"/>
                          <a:cs typeface="Times New Roman"/>
                        </a:rPr>
                        <a:t>	</a:t>
                      </a:r>
                      <a:r>
                        <a:rPr lang="tr-TR" sz="1600" i="1" dirty="0" err="1">
                          <a:latin typeface="Times New Roman"/>
                          <a:ea typeface="Calibri"/>
                          <a:cs typeface="Times New Roman"/>
                        </a:rPr>
                        <a:t>Sepsis</a:t>
                      </a:r>
                      <a:endParaRPr lang="tr-TR" sz="1600" dirty="0">
                        <a:latin typeface="Times New Roman"/>
                        <a:ea typeface="Calibri"/>
                        <a:cs typeface="Times New Roman"/>
                      </a:endParaRPr>
                    </a:p>
                    <a:p>
                      <a:pPr marL="450215" indent="450215" algn="just">
                        <a:lnSpc>
                          <a:spcPct val="115000"/>
                        </a:lnSpc>
                        <a:spcBef>
                          <a:spcPts val="600"/>
                        </a:spcBef>
                        <a:spcAft>
                          <a:spcPts val="0"/>
                        </a:spcAft>
                      </a:pPr>
                      <a:r>
                        <a:rPr lang="tr-TR" sz="1600" i="1" dirty="0">
                          <a:latin typeface="Times New Roman"/>
                          <a:ea typeface="Calibri"/>
                          <a:cs typeface="Times New Roman"/>
                        </a:rPr>
                        <a:t>	</a:t>
                      </a:r>
                      <a:r>
                        <a:rPr lang="tr-TR" sz="1600" i="1" dirty="0" err="1" smtClean="0">
                          <a:latin typeface="Times New Roman"/>
                          <a:ea typeface="Calibri"/>
                          <a:cs typeface="Times New Roman"/>
                        </a:rPr>
                        <a:t>Pnomoni</a:t>
                      </a:r>
                      <a:r>
                        <a:rPr lang="tr-TR" sz="1600" i="1" dirty="0" smtClean="0">
                          <a:latin typeface="Times New Roman"/>
                          <a:ea typeface="Calibri"/>
                          <a:cs typeface="Times New Roman"/>
                        </a:rPr>
                        <a:t>                                                          </a:t>
                      </a:r>
                      <a:r>
                        <a:rPr lang="tr-TR" sz="1600" i="1" dirty="0">
                          <a:latin typeface="Times New Roman"/>
                          <a:ea typeface="Calibri"/>
                          <a:cs typeface="Times New Roman"/>
                        </a:rPr>
                        <a:t>	</a:t>
                      </a:r>
                      <a:r>
                        <a:rPr lang="tr-TR" sz="1600" i="1" dirty="0" err="1">
                          <a:latin typeface="Times New Roman"/>
                          <a:ea typeface="Calibri"/>
                          <a:cs typeface="Times New Roman"/>
                        </a:rPr>
                        <a:t>Enfektif</a:t>
                      </a:r>
                      <a:r>
                        <a:rPr lang="tr-TR" sz="1600" i="1" dirty="0">
                          <a:latin typeface="Times New Roman"/>
                          <a:ea typeface="Calibri"/>
                          <a:cs typeface="Times New Roman"/>
                        </a:rPr>
                        <a:t> </a:t>
                      </a:r>
                      <a:r>
                        <a:rPr lang="tr-TR" sz="1600" i="1" dirty="0" err="1">
                          <a:latin typeface="Times New Roman"/>
                          <a:ea typeface="Calibri"/>
                          <a:cs typeface="Times New Roman"/>
                        </a:rPr>
                        <a:t>Pnömokardit</a:t>
                      </a:r>
                      <a:endParaRPr lang="tr-TR" sz="1600" dirty="0">
                        <a:latin typeface="Times New Roman"/>
                        <a:ea typeface="Calibri"/>
                        <a:cs typeface="Times New Roman"/>
                      </a:endParaRPr>
                    </a:p>
                  </a:txBody>
                  <a:tcPr marL="43297" marR="4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03781">
                <a:tc>
                  <a:txBody>
                    <a:bodyPr/>
                    <a:lstStyle/>
                    <a:p>
                      <a:pPr marL="450215" indent="450215" algn="just">
                        <a:lnSpc>
                          <a:spcPct val="115000"/>
                        </a:lnSpc>
                        <a:spcBef>
                          <a:spcPts val="600"/>
                        </a:spcBef>
                        <a:spcAft>
                          <a:spcPts val="0"/>
                        </a:spcAft>
                      </a:pPr>
                      <a:endParaRPr lang="tr-TR" sz="1600" dirty="0">
                        <a:latin typeface="Times New Roman"/>
                        <a:ea typeface="Calibri"/>
                        <a:cs typeface="Times New Roman"/>
                      </a:endParaRPr>
                    </a:p>
                  </a:txBody>
                  <a:tcPr marL="43297" marR="4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r>
              <a:rPr lang="tr-TR" altLang="tr-TR" smtClean="0"/>
              <a:t>Güvenliğin sağlanması</a:t>
            </a:r>
          </a:p>
        </p:txBody>
      </p:sp>
      <p:sp>
        <p:nvSpPr>
          <p:cNvPr id="14339" name="İçerik Yer Tutucusu 2"/>
          <p:cNvSpPr>
            <a:spLocks noGrp="1"/>
          </p:cNvSpPr>
          <p:nvPr>
            <p:ph idx="1"/>
          </p:nvPr>
        </p:nvSpPr>
        <p:spPr/>
        <p:txBody>
          <a:bodyPr/>
          <a:lstStyle/>
          <a:p>
            <a:pPr algn="just"/>
            <a:r>
              <a:rPr lang="tr-TR" altLang="tr-TR" smtClean="0"/>
              <a:t>Anahtar kural, her zaman hastaların, çalışanların ve kişinin kendi güvenliğinin sağlanmış olduğundan ve hastaların olası şiddet eylemlerine karşı her zaman iyi gözlendiklerinden emin olmaktır. </a:t>
            </a:r>
          </a:p>
          <a:p>
            <a:pPr algn="just"/>
            <a:endParaRPr lang="tr-TR" altLang="tr-TR" smtClean="0"/>
          </a:p>
        </p:txBody>
      </p:sp>
    </p:spTree>
    <p:extLst>
      <p:ext uri="{BB962C8B-B14F-4D97-AF65-F5344CB8AC3E}">
        <p14:creationId xmlns:p14="http://schemas.microsoft.com/office/powerpoint/2010/main" val="383759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rtlCol="0">
            <a:normAutofit fontScale="92500" lnSpcReduction="20000"/>
          </a:bodyPr>
          <a:lstStyle/>
          <a:p>
            <a:pPr algn="just" fontAlgn="auto">
              <a:spcAft>
                <a:spcPts val="0"/>
              </a:spcAft>
              <a:defRPr/>
            </a:pPr>
            <a:r>
              <a:rPr lang="tr-TR" dirty="0" err="1"/>
              <a:t>Flannery</a:t>
            </a:r>
            <a:r>
              <a:rPr lang="tr-TR" dirty="0"/>
              <a:t> ve </a:t>
            </a:r>
            <a:r>
              <a:rPr lang="tr-TR" dirty="0" smtClean="0"/>
              <a:t>arkadaşları  </a:t>
            </a:r>
            <a:r>
              <a:rPr lang="tr-TR" dirty="0"/>
              <a:t>20 yıllık bir sürede hasta saldırılarına </a:t>
            </a:r>
            <a:r>
              <a:rPr lang="tr-TR" dirty="0" smtClean="0"/>
              <a:t>maruz kalan </a:t>
            </a:r>
            <a:r>
              <a:rPr lang="tr-TR" dirty="0"/>
              <a:t>personelin özelliklerini değerlendirdikleri çalışmalarında,</a:t>
            </a:r>
          </a:p>
          <a:p>
            <a:pPr marL="0" indent="0" algn="just" fontAlgn="auto">
              <a:spcAft>
                <a:spcPts val="0"/>
              </a:spcAft>
              <a:buFont typeface="Arial" pitchFamily="34" charset="0"/>
              <a:buNone/>
              <a:defRPr/>
            </a:pPr>
            <a:r>
              <a:rPr lang="tr-TR" dirty="0" smtClean="0"/>
              <a:t>    mağdurların </a:t>
            </a:r>
          </a:p>
          <a:p>
            <a:pPr marL="0" indent="0" algn="just" fontAlgn="auto">
              <a:spcAft>
                <a:spcPts val="0"/>
              </a:spcAft>
              <a:buFont typeface="Arial" pitchFamily="34" charset="0"/>
              <a:buNone/>
              <a:defRPr/>
            </a:pPr>
            <a:r>
              <a:rPr lang="tr-TR" dirty="0"/>
              <a:t> </a:t>
            </a:r>
            <a:r>
              <a:rPr lang="tr-TR" dirty="0" smtClean="0"/>
              <a:t>   daha </a:t>
            </a:r>
            <a:r>
              <a:rPr lang="tr-TR" dirty="0"/>
              <a:t>genç</a:t>
            </a:r>
            <a:r>
              <a:rPr lang="tr-TR" dirty="0" smtClean="0"/>
              <a:t>,</a:t>
            </a:r>
          </a:p>
          <a:p>
            <a:pPr marL="0" indent="0" algn="just" fontAlgn="auto">
              <a:spcAft>
                <a:spcPts val="0"/>
              </a:spcAft>
              <a:buFont typeface="Arial" pitchFamily="34" charset="0"/>
              <a:buNone/>
              <a:defRPr/>
            </a:pPr>
            <a:r>
              <a:rPr lang="tr-TR" dirty="0" smtClean="0"/>
              <a:t>    eğitim düzeylerinin </a:t>
            </a:r>
            <a:r>
              <a:rPr lang="tr-TR" dirty="0"/>
              <a:t>daha düşük, </a:t>
            </a:r>
            <a:endParaRPr lang="tr-TR" dirty="0" smtClean="0"/>
          </a:p>
          <a:p>
            <a:pPr marL="0" indent="0" algn="just" fontAlgn="auto">
              <a:spcAft>
                <a:spcPts val="0"/>
              </a:spcAft>
              <a:buFont typeface="Arial" pitchFamily="34" charset="0"/>
              <a:buNone/>
              <a:defRPr/>
            </a:pPr>
            <a:r>
              <a:rPr lang="tr-TR" dirty="0"/>
              <a:t> </a:t>
            </a:r>
            <a:r>
              <a:rPr lang="tr-TR" dirty="0" smtClean="0"/>
              <a:t>   daha </a:t>
            </a:r>
            <a:r>
              <a:rPr lang="tr-TR" dirty="0"/>
              <a:t>az tecrübeli, </a:t>
            </a:r>
            <a:endParaRPr lang="tr-TR" dirty="0" smtClean="0"/>
          </a:p>
          <a:p>
            <a:pPr marL="0" indent="0" algn="just" fontAlgn="auto">
              <a:spcAft>
                <a:spcPts val="0"/>
              </a:spcAft>
              <a:buFont typeface="Arial" pitchFamily="34" charset="0"/>
              <a:buNone/>
              <a:defRPr/>
            </a:pPr>
            <a:r>
              <a:rPr lang="tr-TR" dirty="0"/>
              <a:t> </a:t>
            </a:r>
            <a:r>
              <a:rPr lang="tr-TR" dirty="0" smtClean="0"/>
              <a:t>   ruh </a:t>
            </a:r>
            <a:r>
              <a:rPr lang="tr-TR" dirty="0"/>
              <a:t>sağlığı alanında </a:t>
            </a:r>
            <a:r>
              <a:rPr lang="tr-TR" dirty="0" smtClean="0"/>
              <a:t>daha az </a:t>
            </a:r>
            <a:r>
              <a:rPr lang="tr-TR" dirty="0"/>
              <a:t>eğitimli kişilerden </a:t>
            </a:r>
            <a:endParaRPr lang="tr-TR" dirty="0" smtClean="0"/>
          </a:p>
          <a:p>
            <a:pPr marL="0" indent="0" algn="just" fontAlgn="auto">
              <a:spcAft>
                <a:spcPts val="0"/>
              </a:spcAft>
              <a:buFont typeface="Arial" pitchFamily="34" charset="0"/>
              <a:buNone/>
              <a:defRPr/>
            </a:pPr>
            <a:r>
              <a:rPr lang="tr-TR" dirty="0"/>
              <a:t> </a:t>
            </a:r>
            <a:r>
              <a:rPr lang="tr-TR" dirty="0" smtClean="0"/>
              <a:t>   oluştuğunu bildirmiştir</a:t>
            </a:r>
          </a:p>
          <a:p>
            <a:pPr marL="0" indent="0" fontAlgn="auto">
              <a:spcAft>
                <a:spcPts val="0"/>
              </a:spcAft>
              <a:buFont typeface="Arial" pitchFamily="34" charset="0"/>
              <a:buNone/>
              <a:defRPr/>
            </a:pPr>
            <a:r>
              <a:rPr lang="tr-TR" sz="2200" dirty="0" smtClean="0"/>
              <a:t>(</a:t>
            </a:r>
            <a:r>
              <a:rPr lang="en-US" sz="2200" dirty="0" smtClean="0"/>
              <a:t>Flannery </a:t>
            </a:r>
            <a:r>
              <a:rPr lang="en-US" sz="2200" dirty="0"/>
              <a:t>RB </a:t>
            </a:r>
            <a:r>
              <a:rPr lang="tr-TR" sz="2200" dirty="0" smtClean="0"/>
              <a:t>ark </a:t>
            </a:r>
            <a:r>
              <a:rPr lang="en-US" sz="2200" dirty="0" err="1" smtClean="0"/>
              <a:t>Psychiatr</a:t>
            </a:r>
            <a:r>
              <a:rPr lang="en-US" sz="2200" dirty="0" smtClean="0"/>
              <a:t> </a:t>
            </a:r>
            <a:r>
              <a:rPr lang="en-US" sz="2200" dirty="0"/>
              <a:t>Q </a:t>
            </a:r>
            <a:r>
              <a:rPr lang="en-US" sz="2200" dirty="0" smtClean="0"/>
              <a:t>2011</a:t>
            </a:r>
            <a:r>
              <a:rPr lang="tr-TR" sz="2200" dirty="0" smtClean="0"/>
              <a:t>)</a:t>
            </a:r>
            <a:endParaRPr lang="tr-TR" sz="2200" dirty="0"/>
          </a:p>
        </p:txBody>
      </p:sp>
    </p:spTree>
    <p:extLst>
      <p:ext uri="{BB962C8B-B14F-4D97-AF65-F5344CB8AC3E}">
        <p14:creationId xmlns:p14="http://schemas.microsoft.com/office/powerpoint/2010/main" val="3850560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endParaRPr lang="tr-TR" altLang="tr-TR" smtClean="0"/>
          </a:p>
        </p:txBody>
      </p:sp>
      <p:sp>
        <p:nvSpPr>
          <p:cNvPr id="3" name="İçerik Yer Tutucusu 2"/>
          <p:cNvSpPr>
            <a:spLocks noGrp="1"/>
          </p:cNvSpPr>
          <p:nvPr>
            <p:ph idx="1"/>
          </p:nvPr>
        </p:nvSpPr>
        <p:spPr/>
        <p:txBody>
          <a:bodyPr rtlCol="0">
            <a:normAutofit/>
          </a:bodyPr>
          <a:lstStyle/>
          <a:p>
            <a:pPr fontAlgn="auto">
              <a:spcAft>
                <a:spcPts val="0"/>
              </a:spcAft>
              <a:defRPr/>
            </a:pPr>
            <a:r>
              <a:rPr lang="tr-TR" dirty="0"/>
              <a:t>Saldırgan hastaları </a:t>
            </a:r>
            <a:r>
              <a:rPr lang="tr-TR" dirty="0" smtClean="0"/>
              <a:t>durdurma konusunda </a:t>
            </a:r>
            <a:r>
              <a:rPr lang="tr-TR" dirty="0"/>
              <a:t>öncelikle temel güvenlik kurallarının</a:t>
            </a:r>
          </a:p>
          <a:p>
            <a:pPr marL="0" indent="0" fontAlgn="auto">
              <a:spcAft>
                <a:spcPts val="0"/>
              </a:spcAft>
              <a:buFont typeface="Arial" pitchFamily="34" charset="0"/>
              <a:buNone/>
              <a:defRPr/>
            </a:pPr>
            <a:r>
              <a:rPr lang="tr-TR" dirty="0" smtClean="0"/>
              <a:t>    öğrenilmesi gereklidir.</a:t>
            </a:r>
            <a:endParaRPr lang="tr-TR" dirty="0"/>
          </a:p>
        </p:txBody>
      </p:sp>
    </p:spTree>
    <p:extLst>
      <p:ext uri="{BB962C8B-B14F-4D97-AF65-F5344CB8AC3E}">
        <p14:creationId xmlns:p14="http://schemas.microsoft.com/office/powerpoint/2010/main" val="1499580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marL="342900" indent="-342900" fontAlgn="auto">
              <a:spcBef>
                <a:spcPct val="20000"/>
              </a:spcBef>
              <a:spcAft>
                <a:spcPts val="0"/>
              </a:spcAft>
              <a:defRPr/>
            </a:pPr>
            <a:r>
              <a:rPr lang="tr-TR" sz="3600" b="1" dirty="0">
                <a:solidFill>
                  <a:prstClr val="black"/>
                </a:solidFill>
                <a:ea typeface="+mn-ea"/>
                <a:cs typeface="+mn-cs"/>
              </a:rPr>
              <a:t>Temel </a:t>
            </a:r>
            <a:r>
              <a:rPr lang="tr-TR" sz="3600" b="1" dirty="0" smtClean="0">
                <a:solidFill>
                  <a:prstClr val="black"/>
                </a:solidFill>
                <a:ea typeface="+mn-ea"/>
                <a:cs typeface="+mn-cs"/>
              </a:rPr>
              <a:t>Güvenlik </a:t>
            </a:r>
            <a:r>
              <a:rPr lang="tr-TR" sz="3600" b="1" dirty="0">
                <a:solidFill>
                  <a:prstClr val="black"/>
                </a:solidFill>
                <a:ea typeface="+mn-ea"/>
                <a:cs typeface="+mn-cs"/>
              </a:rPr>
              <a:t>için </a:t>
            </a:r>
            <a:r>
              <a:rPr lang="tr-TR" sz="3600" b="1" dirty="0" smtClean="0">
                <a:solidFill>
                  <a:prstClr val="black"/>
                </a:solidFill>
                <a:ea typeface="+mn-ea"/>
                <a:cs typeface="+mn-cs"/>
              </a:rPr>
              <a:t>Yapılması Gerekenler</a:t>
            </a:r>
            <a:endParaRPr lang="tr-TR" sz="3600" b="1" dirty="0">
              <a:solidFill>
                <a:prstClr val="black"/>
              </a:solidFill>
              <a:ea typeface="+mn-ea"/>
              <a:cs typeface="+mn-cs"/>
            </a:endParaRPr>
          </a:p>
        </p:txBody>
      </p:sp>
      <p:sp>
        <p:nvSpPr>
          <p:cNvPr id="3" name="İçerik Yer Tutucusu 2"/>
          <p:cNvSpPr>
            <a:spLocks noGrp="1"/>
          </p:cNvSpPr>
          <p:nvPr>
            <p:ph idx="1"/>
          </p:nvPr>
        </p:nvSpPr>
        <p:spPr>
          <a:xfrm>
            <a:off x="179512" y="1484784"/>
            <a:ext cx="8712968" cy="4925144"/>
          </a:xfrm>
        </p:spPr>
        <p:txBody>
          <a:bodyPr rtlCol="0">
            <a:noAutofit/>
          </a:bodyPr>
          <a:lstStyle/>
          <a:p>
            <a:pPr fontAlgn="auto">
              <a:spcAft>
                <a:spcPts val="0"/>
              </a:spcAft>
              <a:defRPr/>
            </a:pPr>
            <a:r>
              <a:rPr lang="tr-TR" sz="2400" dirty="0" smtClean="0"/>
              <a:t>Tüm </a:t>
            </a:r>
            <a:r>
              <a:rPr lang="tr-TR" sz="2400" dirty="0"/>
              <a:t>hastaların tehlikeli nesneler açısından iyice aranmış olduklarından emin olunuz</a:t>
            </a:r>
            <a:r>
              <a:rPr lang="tr-TR" sz="2400" dirty="0" smtClean="0"/>
              <a:t>.</a:t>
            </a:r>
            <a:endParaRPr lang="tr-TR" sz="2400" dirty="0"/>
          </a:p>
          <a:p>
            <a:pPr fontAlgn="auto">
              <a:spcAft>
                <a:spcPts val="0"/>
              </a:spcAft>
              <a:defRPr/>
            </a:pPr>
            <a:r>
              <a:rPr lang="tr-TR" sz="2400" dirty="0"/>
              <a:t>Hastalarla görüşürken kapıyı açık tutunuz.</a:t>
            </a:r>
          </a:p>
          <a:p>
            <a:pPr fontAlgn="auto">
              <a:spcAft>
                <a:spcPts val="0"/>
              </a:spcAft>
              <a:defRPr/>
            </a:pPr>
            <a:r>
              <a:rPr lang="tr-TR" sz="2400" dirty="0"/>
              <a:t>Bulunduğunuz ortamın dağınık olmamasını ve güvenli olmasını sağlayınız</a:t>
            </a:r>
            <a:r>
              <a:rPr lang="tr-TR" sz="2400" dirty="0" smtClean="0"/>
              <a:t>. Kişisel </a:t>
            </a:r>
            <a:r>
              <a:rPr lang="tr-TR" sz="2400" dirty="0"/>
              <a:t>eşyalarınızı ortada bulundurmayın ya da görüş alanınız içinde tutunuz.</a:t>
            </a:r>
          </a:p>
          <a:p>
            <a:pPr fontAlgn="auto">
              <a:spcAft>
                <a:spcPts val="0"/>
              </a:spcAft>
              <a:defRPr/>
            </a:pPr>
            <a:r>
              <a:rPr lang="tr-TR" sz="2400" dirty="0"/>
              <a:t>Hızla dışarı çıkabilecek ölçüde kapıya yakın durunuz.</a:t>
            </a:r>
          </a:p>
          <a:p>
            <a:pPr fontAlgn="auto">
              <a:spcAft>
                <a:spcPts val="0"/>
              </a:spcAft>
              <a:defRPr/>
            </a:pPr>
            <a:r>
              <a:rPr lang="tr-TR" sz="2400" dirty="0"/>
              <a:t>Nasıl yardım isteyebileceğinizi </a:t>
            </a:r>
            <a:r>
              <a:rPr lang="tr-TR" sz="2400" dirty="0" smtClean="0"/>
              <a:t>, Çağrı </a:t>
            </a:r>
            <a:r>
              <a:rPr lang="tr-TR" sz="2400" dirty="0"/>
              <a:t>veya alarm düğmelerinin nerede bulunduğunu biliniz.</a:t>
            </a:r>
          </a:p>
          <a:p>
            <a:pPr fontAlgn="auto">
              <a:spcAft>
                <a:spcPts val="0"/>
              </a:spcAft>
              <a:defRPr/>
            </a:pPr>
            <a:r>
              <a:rPr lang="tr-TR" sz="2400" dirty="0"/>
              <a:t>Hastalarla ilgili ve olası tehlike durumları ile ilgili klinik algınıza güveniniz.</a:t>
            </a:r>
          </a:p>
          <a:p>
            <a:pPr fontAlgn="auto">
              <a:spcAft>
                <a:spcPts val="0"/>
              </a:spcAft>
              <a:defRPr/>
            </a:pPr>
            <a:r>
              <a:rPr lang="tr-TR" sz="2400" dirty="0"/>
              <a:t>Hastalara öz kıyım planları ve/veya öldürme düşünceleri olup olmadığını sorunuz</a:t>
            </a:r>
            <a:r>
              <a:rPr lang="tr-TR" sz="2400" dirty="0" smtClean="0"/>
              <a:t>.</a:t>
            </a:r>
            <a:endParaRPr lang="tr-TR" sz="2400" dirty="0"/>
          </a:p>
        </p:txBody>
      </p:sp>
    </p:spTree>
    <p:extLst>
      <p:ext uri="{BB962C8B-B14F-4D97-AF65-F5344CB8AC3E}">
        <p14:creationId xmlns:p14="http://schemas.microsoft.com/office/powerpoint/2010/main" val="2161442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p:txBody>
          <a:bodyPr/>
          <a:lstStyle/>
          <a:p>
            <a:endParaRPr lang="tr-TR" altLang="tr-TR" smtClean="0"/>
          </a:p>
        </p:txBody>
      </p:sp>
      <p:sp>
        <p:nvSpPr>
          <p:cNvPr id="18435" name="İçerik Yer Tutucusu 2"/>
          <p:cNvSpPr>
            <a:spLocks noGrp="1"/>
          </p:cNvSpPr>
          <p:nvPr>
            <p:ph idx="1"/>
          </p:nvPr>
        </p:nvSpPr>
        <p:spPr/>
        <p:txBody>
          <a:bodyPr/>
          <a:lstStyle/>
          <a:p>
            <a:r>
              <a:rPr lang="tr-TR" altLang="tr-TR" sz="3000" smtClean="0">
                <a:solidFill>
                  <a:srgbClr val="000000"/>
                </a:solidFill>
              </a:rPr>
              <a:t>Ortamdan çıkış yolunu gözden geçirmek</a:t>
            </a:r>
          </a:p>
          <a:p>
            <a:r>
              <a:rPr lang="tr-TR" altLang="tr-TR" sz="3000" smtClean="0">
                <a:solidFill>
                  <a:srgbClr val="000000"/>
                </a:solidFill>
              </a:rPr>
              <a:t>Yumruk-tekme mesafesine girmemek</a:t>
            </a:r>
          </a:p>
          <a:p>
            <a:r>
              <a:rPr lang="tr-TR" altLang="tr-TR" sz="3000" smtClean="0">
                <a:solidFill>
                  <a:srgbClr val="000000"/>
                </a:solidFill>
              </a:rPr>
              <a:t>Kişiye arkasını dönmemek</a:t>
            </a:r>
          </a:p>
          <a:p>
            <a:endParaRPr lang="tr-TR" altLang="tr-TR" smtClean="0"/>
          </a:p>
        </p:txBody>
      </p:sp>
    </p:spTree>
    <p:extLst>
      <p:ext uri="{BB962C8B-B14F-4D97-AF65-F5344CB8AC3E}">
        <p14:creationId xmlns:p14="http://schemas.microsoft.com/office/powerpoint/2010/main" val="1231652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Ajite Hasta Önlemleri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Güvenli olabileceğiniz bir yerde olun</a:t>
            </a:r>
          </a:p>
          <a:p>
            <a:r>
              <a:rPr lang="tr-TR" dirty="0" smtClean="0"/>
              <a:t>Çıkış noktasına yakın durun</a:t>
            </a:r>
          </a:p>
          <a:p>
            <a:r>
              <a:rPr lang="tr-TR" dirty="0" smtClean="0"/>
              <a:t>Tehdit etmeyin</a:t>
            </a:r>
          </a:p>
          <a:p>
            <a:r>
              <a:rPr lang="tr-TR" dirty="0" smtClean="0"/>
              <a:t>İlgili, dikkatli ve </a:t>
            </a:r>
            <a:r>
              <a:rPr lang="tr-TR" dirty="0" err="1" smtClean="0"/>
              <a:t>empatik</a:t>
            </a:r>
            <a:r>
              <a:rPr lang="tr-TR" dirty="0" smtClean="0"/>
              <a:t> olarak dinleyin</a:t>
            </a:r>
          </a:p>
          <a:p>
            <a:r>
              <a:rPr lang="tr-TR" dirty="0" smtClean="0"/>
              <a:t>Ona normalden daha fazla bir hareket alanı verin.</a:t>
            </a:r>
          </a:p>
          <a:p>
            <a:r>
              <a:rPr lang="tr-TR" dirty="0" smtClean="0"/>
              <a:t>Açık, kısa ve kesin açıklamalar yapın</a:t>
            </a:r>
          </a:p>
          <a:p>
            <a:r>
              <a:rPr lang="tr-TR" dirty="0" smtClean="0"/>
              <a:t>Seçenekleri açıklayın</a:t>
            </a:r>
          </a:p>
          <a:p>
            <a:r>
              <a:rPr lang="tr-TR" dirty="0" smtClean="0"/>
              <a:t>İyi ilişki içinde olduğu aile üyeleri veya personelin odada olmasını sağlayın</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Ajite Olguda İlaç Tedavisi</a:t>
            </a:r>
            <a:endParaRPr lang="tr-TR" dirty="0"/>
          </a:p>
        </p:txBody>
      </p:sp>
      <p:graphicFrame>
        <p:nvGraphicFramePr>
          <p:cNvPr id="4" name="3 İçerik Yer Tutucusu"/>
          <p:cNvGraphicFramePr>
            <a:graphicFrameLocks noGrp="1"/>
          </p:cNvGraphicFramePr>
          <p:nvPr>
            <p:ph idx="1"/>
          </p:nvPr>
        </p:nvGraphicFramePr>
        <p:xfrm>
          <a:off x="251520" y="1600200"/>
          <a:ext cx="8712970" cy="5130800"/>
        </p:xfrm>
        <a:graphic>
          <a:graphicData uri="http://schemas.openxmlformats.org/drawingml/2006/table">
            <a:tbl>
              <a:tblPr firstRow="1" bandRow="1">
                <a:tableStyleId>{5C22544A-7EE6-4342-B048-85BDC9FD1C3A}</a:tableStyleId>
              </a:tblPr>
              <a:tblGrid>
                <a:gridCol w="1742594">
                  <a:extLst>
                    <a:ext uri="{9D8B030D-6E8A-4147-A177-3AD203B41FA5}">
                      <a16:colId xmlns:a16="http://schemas.microsoft.com/office/drawing/2014/main" val="20000"/>
                    </a:ext>
                  </a:extLst>
                </a:gridCol>
                <a:gridCol w="1742594">
                  <a:extLst>
                    <a:ext uri="{9D8B030D-6E8A-4147-A177-3AD203B41FA5}">
                      <a16:colId xmlns:a16="http://schemas.microsoft.com/office/drawing/2014/main" val="20001"/>
                    </a:ext>
                  </a:extLst>
                </a:gridCol>
                <a:gridCol w="1627380">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944218">
                  <a:extLst>
                    <a:ext uri="{9D8B030D-6E8A-4147-A177-3AD203B41FA5}">
                      <a16:colId xmlns:a16="http://schemas.microsoft.com/office/drawing/2014/main" val="20004"/>
                    </a:ext>
                  </a:extLst>
                </a:gridCol>
              </a:tblGrid>
              <a:tr h="370840">
                <a:tc>
                  <a:txBody>
                    <a:bodyPr/>
                    <a:lstStyle/>
                    <a:p>
                      <a:r>
                        <a:rPr lang="tr-TR" dirty="0" smtClean="0"/>
                        <a:t>İlaç</a:t>
                      </a:r>
                      <a:endParaRPr lang="tr-TR" dirty="0"/>
                    </a:p>
                  </a:txBody>
                  <a:tcPr/>
                </a:tc>
                <a:tc>
                  <a:txBody>
                    <a:bodyPr/>
                    <a:lstStyle/>
                    <a:p>
                      <a:r>
                        <a:rPr lang="tr-TR" dirty="0" smtClean="0"/>
                        <a:t>Uygulam</a:t>
                      </a:r>
                      <a:r>
                        <a:rPr lang="tr-TR" baseline="0" dirty="0" smtClean="0"/>
                        <a:t>a Yolu</a:t>
                      </a:r>
                      <a:endParaRPr lang="tr-TR" dirty="0"/>
                    </a:p>
                  </a:txBody>
                  <a:tcPr/>
                </a:tc>
                <a:tc>
                  <a:txBody>
                    <a:bodyPr/>
                    <a:lstStyle/>
                    <a:p>
                      <a:r>
                        <a:rPr lang="tr-TR" dirty="0" smtClean="0"/>
                        <a:t>Doz</a:t>
                      </a:r>
                      <a:endParaRPr lang="tr-TR" dirty="0"/>
                    </a:p>
                  </a:txBody>
                  <a:tcPr/>
                </a:tc>
                <a:tc>
                  <a:txBody>
                    <a:bodyPr/>
                    <a:lstStyle/>
                    <a:p>
                      <a:r>
                        <a:rPr lang="tr-TR" dirty="0" smtClean="0"/>
                        <a:t>Etki  baş. Süresi</a:t>
                      </a:r>
                      <a:endParaRPr lang="tr-TR" dirty="0"/>
                    </a:p>
                  </a:txBody>
                  <a:tcPr/>
                </a:tc>
                <a:tc>
                  <a:txBody>
                    <a:bodyPr/>
                    <a:lstStyle/>
                    <a:p>
                      <a:r>
                        <a:rPr lang="tr-TR" dirty="0" err="1" smtClean="0"/>
                        <a:t>Kontrendikasyon</a:t>
                      </a:r>
                      <a:endParaRPr lang="tr-TR" dirty="0"/>
                    </a:p>
                  </a:txBody>
                  <a:tcPr/>
                </a:tc>
                <a:extLst>
                  <a:ext uri="{0D108BD9-81ED-4DB2-BD59-A6C34878D82A}">
                    <a16:rowId xmlns:a16="http://schemas.microsoft.com/office/drawing/2014/main" val="10000"/>
                  </a:ext>
                </a:extLst>
              </a:tr>
              <a:tr h="370840">
                <a:tc>
                  <a:txBody>
                    <a:bodyPr/>
                    <a:lstStyle/>
                    <a:p>
                      <a:r>
                        <a:rPr lang="tr-TR" dirty="0" err="1" smtClean="0"/>
                        <a:t>Aripiprazol</a:t>
                      </a:r>
                      <a:endParaRPr lang="tr-TR" dirty="0"/>
                    </a:p>
                  </a:txBody>
                  <a:tcPr/>
                </a:tc>
                <a:tc>
                  <a:txBody>
                    <a:bodyPr/>
                    <a:lstStyle/>
                    <a:p>
                      <a:r>
                        <a:rPr lang="tr-TR" dirty="0" smtClean="0"/>
                        <a:t>Oral</a:t>
                      </a:r>
                      <a:r>
                        <a:rPr lang="tr-TR" baseline="0" dirty="0" smtClean="0"/>
                        <a:t> solüsyon </a:t>
                      </a:r>
                    </a:p>
                    <a:p>
                      <a:r>
                        <a:rPr lang="tr-TR" baseline="0" dirty="0" smtClean="0"/>
                        <a:t>1 mg/ml</a:t>
                      </a:r>
                      <a:endParaRPr lang="tr-TR" dirty="0"/>
                    </a:p>
                  </a:txBody>
                  <a:tcPr/>
                </a:tc>
                <a:tc>
                  <a:txBody>
                    <a:bodyPr/>
                    <a:lstStyle/>
                    <a:p>
                      <a:r>
                        <a:rPr lang="tr-TR" dirty="0" err="1" smtClean="0"/>
                        <a:t>Maks</a:t>
                      </a:r>
                      <a:r>
                        <a:rPr lang="tr-TR" dirty="0" smtClean="0"/>
                        <a:t>.</a:t>
                      </a:r>
                      <a:r>
                        <a:rPr lang="tr-TR" baseline="0" dirty="0" smtClean="0"/>
                        <a:t> 30 mg/gün</a:t>
                      </a:r>
                      <a:endParaRPr lang="tr-TR" dirty="0"/>
                    </a:p>
                  </a:txBody>
                  <a:tcPr/>
                </a:tc>
                <a:tc>
                  <a:txBody>
                    <a:bodyPr/>
                    <a:lstStyle/>
                    <a:p>
                      <a:r>
                        <a:rPr lang="tr-TR" dirty="0" smtClean="0"/>
                        <a:t>30-60 </a:t>
                      </a:r>
                      <a:r>
                        <a:rPr lang="tr-TR" dirty="0" err="1" smtClean="0"/>
                        <a:t>dk</a:t>
                      </a:r>
                      <a:r>
                        <a:rPr lang="tr-TR" dirty="0" smtClean="0"/>
                        <a:t>.</a:t>
                      </a:r>
                      <a:endParaRPr lang="tr-TR" dirty="0"/>
                    </a:p>
                  </a:txBody>
                  <a:tcPr/>
                </a:tc>
                <a:tc>
                  <a:txBody>
                    <a:bodyPr/>
                    <a:lstStyle/>
                    <a:p>
                      <a:r>
                        <a:rPr lang="tr-TR" dirty="0" smtClean="0"/>
                        <a:t>Nöbet Öyküsü</a:t>
                      </a:r>
                      <a:endParaRPr lang="tr-TR" dirty="0"/>
                    </a:p>
                  </a:txBody>
                  <a:tcPr/>
                </a:tc>
                <a:extLst>
                  <a:ext uri="{0D108BD9-81ED-4DB2-BD59-A6C34878D82A}">
                    <a16:rowId xmlns:a16="http://schemas.microsoft.com/office/drawing/2014/main" val="10001"/>
                  </a:ext>
                </a:extLst>
              </a:tr>
              <a:tr h="370840">
                <a:tc>
                  <a:txBody>
                    <a:bodyPr/>
                    <a:lstStyle/>
                    <a:p>
                      <a:r>
                        <a:rPr lang="tr-TR" dirty="0" err="1" smtClean="0"/>
                        <a:t>Haloperidol</a:t>
                      </a:r>
                      <a:endParaRPr lang="tr-TR" dirty="0"/>
                    </a:p>
                  </a:txBody>
                  <a:tcPr/>
                </a:tc>
                <a:tc>
                  <a:txBody>
                    <a:bodyPr/>
                    <a:lstStyle/>
                    <a:p>
                      <a:r>
                        <a:rPr lang="tr-TR" dirty="0" err="1" smtClean="0"/>
                        <a:t>Amp</a:t>
                      </a:r>
                      <a:r>
                        <a:rPr lang="tr-TR" dirty="0" smtClean="0"/>
                        <a:t>.</a:t>
                      </a:r>
                      <a:r>
                        <a:rPr lang="tr-TR" baseline="0" dirty="0" smtClean="0"/>
                        <a:t> IM, IV</a:t>
                      </a:r>
                    </a:p>
                    <a:p>
                      <a:r>
                        <a:rPr lang="tr-TR" baseline="0" dirty="0" smtClean="0"/>
                        <a:t>5 mg /ml</a:t>
                      </a:r>
                    </a:p>
                    <a:p>
                      <a:r>
                        <a:rPr lang="tr-TR" baseline="0" dirty="0" smtClean="0"/>
                        <a:t>Oral </a:t>
                      </a:r>
                      <a:r>
                        <a:rPr lang="tr-TR" baseline="0" dirty="0" err="1" smtClean="0"/>
                        <a:t>solusyon</a:t>
                      </a:r>
                      <a:endParaRPr lang="tr-TR" baseline="0" dirty="0" smtClean="0"/>
                    </a:p>
                    <a:p>
                      <a:r>
                        <a:rPr lang="tr-TR" baseline="0" dirty="0" smtClean="0"/>
                        <a:t>2 mg/ml</a:t>
                      </a:r>
                      <a:endParaRPr lang="tr-TR" dirty="0"/>
                    </a:p>
                  </a:txBody>
                  <a:tcPr/>
                </a:tc>
                <a:tc>
                  <a:txBody>
                    <a:bodyPr/>
                    <a:lstStyle/>
                    <a:p>
                      <a:r>
                        <a:rPr lang="tr-TR" dirty="0" smtClean="0"/>
                        <a:t>Her 30-60 </a:t>
                      </a:r>
                      <a:r>
                        <a:rPr lang="tr-TR" dirty="0" err="1" smtClean="0"/>
                        <a:t>dk</a:t>
                      </a:r>
                      <a:r>
                        <a:rPr lang="tr-TR" dirty="0" smtClean="0"/>
                        <a:t>.da 2-5 mg.</a:t>
                      </a:r>
                    </a:p>
                    <a:p>
                      <a:r>
                        <a:rPr lang="tr-TR" dirty="0" smtClean="0"/>
                        <a:t>(</a:t>
                      </a:r>
                      <a:r>
                        <a:rPr lang="tr-TR" dirty="0" err="1" smtClean="0"/>
                        <a:t>Sedasyon</a:t>
                      </a:r>
                      <a:r>
                        <a:rPr lang="tr-TR" dirty="0" smtClean="0"/>
                        <a:t> olana</a:t>
                      </a:r>
                      <a:r>
                        <a:rPr lang="tr-TR" baseline="0" dirty="0" smtClean="0"/>
                        <a:t> kadar)</a:t>
                      </a:r>
                      <a:endParaRPr lang="tr-TR" dirty="0"/>
                    </a:p>
                  </a:txBody>
                  <a:tcPr/>
                </a:tc>
                <a:tc>
                  <a:txBody>
                    <a:bodyPr/>
                    <a:lstStyle/>
                    <a:p>
                      <a:r>
                        <a:rPr lang="tr-TR" dirty="0" smtClean="0"/>
                        <a:t>IM : 10 </a:t>
                      </a:r>
                      <a:r>
                        <a:rPr lang="tr-TR" dirty="0" err="1" smtClean="0"/>
                        <a:t>dk</a:t>
                      </a:r>
                      <a:r>
                        <a:rPr lang="tr-TR" dirty="0" smtClean="0"/>
                        <a:t>.</a:t>
                      </a:r>
                    </a:p>
                    <a:p>
                      <a:r>
                        <a:rPr lang="tr-TR" dirty="0" smtClean="0"/>
                        <a:t>IV: 5-30 </a:t>
                      </a:r>
                      <a:r>
                        <a:rPr lang="tr-TR" dirty="0" err="1" smtClean="0"/>
                        <a:t>dk</a:t>
                      </a:r>
                      <a:r>
                        <a:rPr lang="tr-TR" dirty="0" smtClean="0"/>
                        <a:t>.</a:t>
                      </a:r>
                    </a:p>
                    <a:p>
                      <a:r>
                        <a:rPr lang="tr-TR" dirty="0" smtClean="0"/>
                        <a:t>PO : 45-60 </a:t>
                      </a:r>
                      <a:r>
                        <a:rPr lang="tr-TR" dirty="0" err="1" smtClean="0"/>
                        <a:t>dk</a:t>
                      </a:r>
                      <a:r>
                        <a:rPr lang="tr-TR" dirty="0" smtClean="0"/>
                        <a:t>.</a:t>
                      </a:r>
                    </a:p>
                    <a:p>
                      <a:endParaRPr lang="tr-TR" dirty="0"/>
                    </a:p>
                  </a:txBody>
                  <a:tcPr/>
                </a:tc>
                <a:tc>
                  <a:txBody>
                    <a:bodyPr/>
                    <a:lstStyle/>
                    <a:p>
                      <a:r>
                        <a:rPr lang="tr-TR" dirty="0" smtClean="0"/>
                        <a:t>Parkinson </a:t>
                      </a:r>
                    </a:p>
                    <a:p>
                      <a:r>
                        <a:rPr lang="tr-TR" dirty="0" smtClean="0"/>
                        <a:t>Ciddi</a:t>
                      </a:r>
                      <a:r>
                        <a:rPr lang="tr-TR" baseline="0" dirty="0" smtClean="0"/>
                        <a:t> </a:t>
                      </a:r>
                      <a:r>
                        <a:rPr lang="tr-TR" baseline="0" dirty="0" err="1" smtClean="0"/>
                        <a:t>Kardiovasküler</a:t>
                      </a:r>
                      <a:r>
                        <a:rPr lang="tr-TR" baseline="0" dirty="0" smtClean="0"/>
                        <a:t> hastalık</a:t>
                      </a:r>
                      <a:endParaRPr lang="tr-TR" dirty="0"/>
                    </a:p>
                  </a:txBody>
                  <a:tcPr/>
                </a:tc>
                <a:extLst>
                  <a:ext uri="{0D108BD9-81ED-4DB2-BD59-A6C34878D82A}">
                    <a16:rowId xmlns:a16="http://schemas.microsoft.com/office/drawing/2014/main" val="10002"/>
                  </a:ext>
                </a:extLst>
              </a:tr>
              <a:tr h="370840">
                <a:tc>
                  <a:txBody>
                    <a:bodyPr/>
                    <a:lstStyle/>
                    <a:p>
                      <a:r>
                        <a:rPr lang="tr-TR" dirty="0" err="1" smtClean="0"/>
                        <a:t>Lorazepam</a:t>
                      </a:r>
                      <a:endParaRPr lang="tr-TR" dirty="0"/>
                    </a:p>
                  </a:txBody>
                  <a:tcPr/>
                </a:tc>
                <a:tc>
                  <a:txBody>
                    <a:bodyPr/>
                    <a:lstStyle/>
                    <a:p>
                      <a:r>
                        <a:rPr lang="tr-TR" dirty="0" smtClean="0"/>
                        <a:t>Tablet</a:t>
                      </a:r>
                      <a:r>
                        <a:rPr lang="tr-TR" baseline="0" dirty="0" smtClean="0"/>
                        <a:t> (1/2,5 mg)</a:t>
                      </a:r>
                      <a:endParaRPr lang="tr-TR" dirty="0"/>
                    </a:p>
                  </a:txBody>
                  <a:tcPr/>
                </a:tc>
                <a:tc>
                  <a:txBody>
                    <a:bodyPr/>
                    <a:lstStyle/>
                    <a:p>
                      <a:r>
                        <a:rPr lang="tr-TR" dirty="0" smtClean="0"/>
                        <a:t>2-10</a:t>
                      </a:r>
                      <a:r>
                        <a:rPr lang="tr-TR" baseline="0" dirty="0" smtClean="0"/>
                        <a:t> mg/gün</a:t>
                      </a:r>
                    </a:p>
                    <a:p>
                      <a:r>
                        <a:rPr lang="tr-TR" baseline="0" dirty="0" smtClean="0"/>
                        <a:t>Bölünmüş doz</a:t>
                      </a:r>
                      <a:endParaRPr lang="tr-TR" dirty="0"/>
                    </a:p>
                  </a:txBody>
                  <a:tcPr/>
                </a:tc>
                <a:tc>
                  <a:txBody>
                    <a:bodyPr/>
                    <a:lstStyle/>
                    <a:p>
                      <a:r>
                        <a:rPr lang="tr-TR" dirty="0" smtClean="0"/>
                        <a:t>5-30 </a:t>
                      </a:r>
                      <a:r>
                        <a:rPr lang="tr-TR" dirty="0" err="1" smtClean="0"/>
                        <a:t>dk</a:t>
                      </a:r>
                      <a:r>
                        <a:rPr lang="tr-TR" dirty="0" smtClean="0"/>
                        <a:t>.</a:t>
                      </a:r>
                      <a:endParaRPr lang="tr-TR" dirty="0"/>
                    </a:p>
                  </a:txBody>
                  <a:tcPr/>
                </a:tc>
                <a:tc>
                  <a:txBody>
                    <a:bodyPr/>
                    <a:lstStyle/>
                    <a:p>
                      <a:r>
                        <a:rPr lang="tr-TR" dirty="0" smtClean="0"/>
                        <a:t>Dar</a:t>
                      </a:r>
                      <a:r>
                        <a:rPr lang="tr-TR" baseline="0" dirty="0" smtClean="0"/>
                        <a:t> açılı glokom Solunum </a:t>
                      </a:r>
                      <a:r>
                        <a:rPr lang="tr-TR" baseline="0" dirty="0" err="1" smtClean="0"/>
                        <a:t>yetm</a:t>
                      </a:r>
                      <a:r>
                        <a:rPr lang="tr-TR" baseline="0" dirty="0" smtClean="0"/>
                        <a:t>.</a:t>
                      </a:r>
                      <a:endParaRPr lang="tr-TR" dirty="0"/>
                    </a:p>
                  </a:txBody>
                  <a:tcPr/>
                </a:tc>
                <a:extLst>
                  <a:ext uri="{0D108BD9-81ED-4DB2-BD59-A6C34878D82A}">
                    <a16:rowId xmlns:a16="http://schemas.microsoft.com/office/drawing/2014/main" val="10003"/>
                  </a:ext>
                </a:extLst>
              </a:tr>
              <a:tr h="370840">
                <a:tc>
                  <a:txBody>
                    <a:bodyPr/>
                    <a:lstStyle/>
                    <a:p>
                      <a:r>
                        <a:rPr lang="tr-TR" dirty="0" err="1" smtClean="0"/>
                        <a:t>Olanzapin</a:t>
                      </a:r>
                      <a:endParaRPr lang="tr-TR" dirty="0"/>
                    </a:p>
                  </a:txBody>
                  <a:tcPr/>
                </a:tc>
                <a:tc>
                  <a:txBody>
                    <a:bodyPr/>
                    <a:lstStyle/>
                    <a:p>
                      <a:r>
                        <a:rPr lang="tr-TR" dirty="0" smtClean="0"/>
                        <a:t>Tablet </a:t>
                      </a:r>
                    </a:p>
                    <a:p>
                      <a:r>
                        <a:rPr lang="tr-TR" dirty="0" err="1" smtClean="0"/>
                        <a:t>Flakon</a:t>
                      </a:r>
                      <a:endParaRPr lang="tr-TR" dirty="0"/>
                    </a:p>
                  </a:txBody>
                  <a:tcPr/>
                </a:tc>
                <a:tc>
                  <a:txBody>
                    <a:bodyPr/>
                    <a:lstStyle/>
                    <a:p>
                      <a:r>
                        <a:rPr lang="tr-TR" dirty="0" smtClean="0"/>
                        <a:t>20</a:t>
                      </a:r>
                      <a:r>
                        <a:rPr lang="tr-TR" baseline="0" dirty="0" smtClean="0"/>
                        <a:t> mg/gün</a:t>
                      </a:r>
                    </a:p>
                    <a:p>
                      <a:r>
                        <a:rPr lang="tr-TR" baseline="0" dirty="0" smtClean="0"/>
                        <a:t>Bölünmüş doz</a:t>
                      </a:r>
                      <a:endParaRPr lang="tr-TR" dirty="0"/>
                    </a:p>
                  </a:txBody>
                  <a:tcPr/>
                </a:tc>
                <a:tc>
                  <a:txBody>
                    <a:bodyPr/>
                    <a:lstStyle/>
                    <a:p>
                      <a:r>
                        <a:rPr lang="tr-TR" dirty="0" smtClean="0"/>
                        <a:t>IM:</a:t>
                      </a:r>
                      <a:r>
                        <a:rPr lang="tr-TR" baseline="0" dirty="0" smtClean="0"/>
                        <a:t> 15-30 </a:t>
                      </a:r>
                      <a:r>
                        <a:rPr lang="tr-TR" baseline="0" dirty="0" err="1" smtClean="0"/>
                        <a:t>dk</a:t>
                      </a:r>
                      <a:r>
                        <a:rPr lang="tr-TR" baseline="0" dirty="0" smtClean="0"/>
                        <a:t>.</a:t>
                      </a:r>
                    </a:p>
                    <a:p>
                      <a:r>
                        <a:rPr lang="tr-TR" baseline="0" dirty="0" smtClean="0"/>
                        <a:t>PO: 45-60 </a:t>
                      </a:r>
                      <a:r>
                        <a:rPr lang="tr-TR" baseline="0" dirty="0" err="1" smtClean="0"/>
                        <a:t>dk</a:t>
                      </a:r>
                      <a:r>
                        <a:rPr lang="tr-TR" baseline="0" dirty="0" smtClean="0"/>
                        <a:t>.</a:t>
                      </a:r>
                      <a:endParaRPr lang="tr-TR" dirty="0"/>
                    </a:p>
                  </a:txBody>
                  <a:tcPr/>
                </a:tc>
                <a:tc>
                  <a:txBody>
                    <a:bodyPr/>
                    <a:lstStyle/>
                    <a:p>
                      <a:r>
                        <a:rPr lang="tr-TR" dirty="0" smtClean="0"/>
                        <a:t>Stabil olmayan medikal durumlar</a:t>
                      </a:r>
                      <a:endParaRPr lang="tr-TR" dirty="0"/>
                    </a:p>
                  </a:txBody>
                  <a:tcPr/>
                </a:tc>
                <a:extLst>
                  <a:ext uri="{0D108BD9-81ED-4DB2-BD59-A6C34878D82A}">
                    <a16:rowId xmlns:a16="http://schemas.microsoft.com/office/drawing/2014/main" val="10004"/>
                  </a:ext>
                </a:extLst>
              </a:tr>
              <a:tr h="370840">
                <a:tc>
                  <a:txBody>
                    <a:bodyPr/>
                    <a:lstStyle/>
                    <a:p>
                      <a:r>
                        <a:rPr lang="tr-TR" dirty="0" err="1" smtClean="0"/>
                        <a:t>Risperidon</a:t>
                      </a:r>
                      <a:endParaRPr lang="tr-TR" dirty="0"/>
                    </a:p>
                  </a:txBody>
                  <a:tcPr/>
                </a:tc>
                <a:tc>
                  <a:txBody>
                    <a:bodyPr/>
                    <a:lstStyle/>
                    <a:p>
                      <a:r>
                        <a:rPr lang="tr-TR" dirty="0" smtClean="0"/>
                        <a:t>Oral Solüsyon 1mg./ml</a:t>
                      </a:r>
                      <a:endParaRPr lang="tr-TR" dirty="0"/>
                    </a:p>
                  </a:txBody>
                  <a:tcPr/>
                </a:tc>
                <a:tc>
                  <a:txBody>
                    <a:bodyPr/>
                    <a:lstStyle/>
                    <a:p>
                      <a:r>
                        <a:rPr lang="tr-TR" dirty="0" smtClean="0"/>
                        <a:t>1-3 mg/gün</a:t>
                      </a:r>
                      <a:endParaRPr lang="tr-TR" dirty="0"/>
                    </a:p>
                  </a:txBody>
                  <a:tcPr/>
                </a:tc>
                <a:tc>
                  <a:txBody>
                    <a:bodyPr/>
                    <a:lstStyle/>
                    <a:p>
                      <a:r>
                        <a:rPr lang="tr-TR" dirty="0" smtClean="0"/>
                        <a:t>PO: 60 </a:t>
                      </a:r>
                      <a:r>
                        <a:rPr lang="tr-TR" dirty="0" err="1" smtClean="0"/>
                        <a:t>dk</a:t>
                      </a:r>
                      <a:r>
                        <a:rPr lang="tr-TR" dirty="0" smtClean="0"/>
                        <a:t>.</a:t>
                      </a:r>
                      <a:endParaRPr lang="tr-TR" dirty="0"/>
                    </a:p>
                  </a:txBody>
                  <a:tcPr/>
                </a:tc>
                <a:tc>
                  <a:txBody>
                    <a:bodyPr/>
                    <a:lstStyle/>
                    <a:p>
                      <a:r>
                        <a:rPr lang="tr-TR" dirty="0" smtClean="0"/>
                        <a:t>Parkinson</a:t>
                      </a:r>
                      <a:endParaRPr lang="tr-TR" dirty="0"/>
                    </a:p>
                  </a:txBody>
                  <a:tcPr/>
                </a:tc>
                <a:extLst>
                  <a:ext uri="{0D108BD9-81ED-4DB2-BD59-A6C34878D82A}">
                    <a16:rowId xmlns:a16="http://schemas.microsoft.com/office/drawing/2014/main" val="10005"/>
                  </a:ext>
                </a:extLst>
              </a:tr>
              <a:tr h="370840">
                <a:tc>
                  <a:txBody>
                    <a:bodyPr/>
                    <a:lstStyle/>
                    <a:p>
                      <a:r>
                        <a:rPr lang="tr-TR" dirty="0" err="1" smtClean="0"/>
                        <a:t>Ziprasidon</a:t>
                      </a:r>
                      <a:endParaRPr lang="tr-TR" dirty="0"/>
                    </a:p>
                  </a:txBody>
                  <a:tcPr/>
                </a:tc>
                <a:tc>
                  <a:txBody>
                    <a:bodyPr/>
                    <a:lstStyle/>
                    <a:p>
                      <a:r>
                        <a:rPr lang="tr-TR" dirty="0" smtClean="0"/>
                        <a:t>IM 20 mg./ml</a:t>
                      </a:r>
                      <a:endParaRPr lang="tr-TR" dirty="0"/>
                    </a:p>
                  </a:txBody>
                  <a:tcPr/>
                </a:tc>
                <a:tc>
                  <a:txBody>
                    <a:bodyPr/>
                    <a:lstStyle/>
                    <a:p>
                      <a:r>
                        <a:rPr lang="tr-TR" dirty="0" smtClean="0"/>
                        <a:t>10-40 mg/gün</a:t>
                      </a:r>
                      <a:endParaRPr lang="tr-TR" dirty="0"/>
                    </a:p>
                  </a:txBody>
                  <a:tcPr/>
                </a:tc>
                <a:tc>
                  <a:txBody>
                    <a:bodyPr/>
                    <a:lstStyle/>
                    <a:p>
                      <a:r>
                        <a:rPr lang="tr-TR" dirty="0" smtClean="0"/>
                        <a:t>IM: 15-30 </a:t>
                      </a:r>
                      <a:r>
                        <a:rPr lang="tr-TR" dirty="0" err="1" smtClean="0"/>
                        <a:t>dk</a:t>
                      </a:r>
                      <a:r>
                        <a:rPr lang="tr-TR" dirty="0" smtClean="0"/>
                        <a:t>.</a:t>
                      </a:r>
                      <a:endParaRPr lang="tr-TR" dirty="0"/>
                    </a:p>
                  </a:txBody>
                  <a:tcPr/>
                </a:tc>
                <a:tc>
                  <a:txBody>
                    <a:bodyPr/>
                    <a:lstStyle/>
                    <a:p>
                      <a:r>
                        <a:rPr lang="tr-TR" dirty="0" smtClean="0"/>
                        <a:t>MI, Kalp </a:t>
                      </a:r>
                      <a:r>
                        <a:rPr lang="tr-TR" dirty="0" err="1" smtClean="0"/>
                        <a:t>yetm</a:t>
                      </a:r>
                      <a:r>
                        <a:rPr lang="tr-TR" dirty="0" smtClean="0"/>
                        <a:t>.</a:t>
                      </a:r>
                      <a:endParaRPr lang="tr-TR" dirty="0"/>
                    </a:p>
                  </a:txBody>
                  <a:tcPr/>
                </a:tc>
                <a:extLst>
                  <a:ext uri="{0D108BD9-81ED-4DB2-BD59-A6C34878D82A}">
                    <a16:rowId xmlns:a16="http://schemas.microsoft.com/office/drawing/2014/main" val="10006"/>
                  </a:ext>
                </a:extLst>
              </a:tr>
              <a:tr h="370840">
                <a:tc>
                  <a:txBody>
                    <a:bodyPr/>
                    <a:lstStyle/>
                    <a:p>
                      <a:r>
                        <a:rPr lang="tr-TR" dirty="0" err="1" smtClean="0"/>
                        <a:t>Klorpromazin</a:t>
                      </a:r>
                      <a:endParaRPr lang="tr-TR" dirty="0"/>
                    </a:p>
                  </a:txBody>
                  <a:tcPr/>
                </a:tc>
                <a:tc>
                  <a:txBody>
                    <a:bodyPr/>
                    <a:lstStyle/>
                    <a:p>
                      <a:r>
                        <a:rPr lang="tr-TR" dirty="0" smtClean="0"/>
                        <a:t>25 mg/5 ml IM, IV</a:t>
                      </a:r>
                      <a:endParaRPr lang="tr-TR" dirty="0"/>
                    </a:p>
                  </a:txBody>
                  <a:tcPr/>
                </a:tc>
                <a:tc>
                  <a:txBody>
                    <a:bodyPr/>
                    <a:lstStyle/>
                    <a:p>
                      <a:r>
                        <a:rPr lang="tr-TR" dirty="0" smtClean="0"/>
                        <a:t>100-200</a:t>
                      </a:r>
                      <a:r>
                        <a:rPr lang="tr-TR" baseline="0" dirty="0" smtClean="0"/>
                        <a:t> mg/</a:t>
                      </a:r>
                      <a:r>
                        <a:rPr lang="tr-TR" baseline="0" dirty="0" err="1" smtClean="0"/>
                        <a:t>gn</a:t>
                      </a:r>
                      <a:endParaRPr lang="tr-TR" baseline="0" dirty="0" smtClean="0"/>
                    </a:p>
                    <a:p>
                      <a:r>
                        <a:rPr lang="tr-TR" baseline="0" dirty="0" smtClean="0"/>
                        <a:t>3-4 bölü. doz</a:t>
                      </a:r>
                      <a:endParaRPr lang="tr-TR" dirty="0"/>
                    </a:p>
                  </a:txBody>
                  <a:tcPr/>
                </a:tc>
                <a:tc>
                  <a:txBody>
                    <a:bodyPr/>
                    <a:lstStyle/>
                    <a:p>
                      <a:r>
                        <a:rPr lang="tr-TR" dirty="0" smtClean="0"/>
                        <a:t>IV: 5-15 </a:t>
                      </a:r>
                      <a:r>
                        <a:rPr lang="tr-TR" dirty="0" err="1" smtClean="0"/>
                        <a:t>dk</a:t>
                      </a:r>
                      <a:r>
                        <a:rPr lang="tr-TR" dirty="0" smtClean="0"/>
                        <a:t>.</a:t>
                      </a:r>
                    </a:p>
                    <a:p>
                      <a:r>
                        <a:rPr lang="tr-TR" dirty="0" smtClean="0"/>
                        <a:t>IM 15-30 </a:t>
                      </a:r>
                      <a:r>
                        <a:rPr lang="tr-TR" dirty="0" err="1" smtClean="0"/>
                        <a:t>dk</a:t>
                      </a:r>
                      <a:r>
                        <a:rPr lang="tr-TR" dirty="0" smtClean="0"/>
                        <a:t>.</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Nöbet Öyküsü</a:t>
                      </a:r>
                    </a:p>
                    <a:p>
                      <a:r>
                        <a:rPr lang="tr-TR" dirty="0" smtClean="0"/>
                        <a:t>KVS </a:t>
                      </a:r>
                      <a:r>
                        <a:rPr lang="tr-TR" dirty="0" err="1" smtClean="0"/>
                        <a:t>hst</a:t>
                      </a:r>
                      <a:endParaRPr lang="tr-TR" dirty="0"/>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r>
              <a:rPr lang="tr-TR" altLang="tr-TR" sz="4000" smtClean="0"/>
              <a:t>Belirlemeye ve Tedaviye Yönelik Engeller</a:t>
            </a:r>
          </a:p>
        </p:txBody>
      </p:sp>
      <p:sp>
        <p:nvSpPr>
          <p:cNvPr id="67587" name="Rectangle 3"/>
          <p:cNvSpPr>
            <a:spLocks noGrp="1" noChangeArrowheads="1"/>
          </p:cNvSpPr>
          <p:nvPr>
            <p:ph type="body" idx="1"/>
          </p:nvPr>
        </p:nvSpPr>
        <p:spPr/>
        <p:txBody>
          <a:bodyPr/>
          <a:lstStyle/>
          <a:p>
            <a:pPr eaLnBrk="1" hangingPunct="1"/>
            <a:r>
              <a:rPr lang="tr-TR" altLang="tr-TR" smtClean="0"/>
              <a:t>İnkar</a:t>
            </a:r>
          </a:p>
          <a:p>
            <a:pPr lvl="1" eaLnBrk="1" hangingPunct="1"/>
            <a:r>
              <a:rPr lang="tr-TR" altLang="tr-TR" smtClean="0"/>
              <a:t>Hastanın İnkarı</a:t>
            </a:r>
          </a:p>
          <a:p>
            <a:pPr lvl="1" eaLnBrk="1" hangingPunct="1"/>
            <a:r>
              <a:rPr lang="tr-TR" altLang="tr-TR" smtClean="0"/>
              <a:t>Diğerlerinin İnkarı</a:t>
            </a:r>
          </a:p>
          <a:p>
            <a:pPr lvl="2" eaLnBrk="1" hangingPunct="1"/>
            <a:r>
              <a:rPr lang="tr-TR" altLang="tr-TR" smtClean="0"/>
              <a:t>Aile bireyleri</a:t>
            </a:r>
          </a:p>
          <a:p>
            <a:pPr lvl="2" eaLnBrk="1" hangingPunct="1"/>
            <a:r>
              <a:rPr lang="tr-TR" altLang="tr-TR" smtClean="0"/>
              <a:t>Arkadaşlar</a:t>
            </a:r>
          </a:p>
          <a:p>
            <a:pPr lvl="2" eaLnBrk="1" hangingPunct="1"/>
            <a:r>
              <a:rPr lang="tr-TR" altLang="tr-TR" smtClean="0"/>
              <a:t>Sağlık Profesyonelleri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tr-TR" altLang="tr-TR" smtClean="0"/>
              <a:t>Sağlık Profesyonelinin Eğilimleri</a:t>
            </a:r>
          </a:p>
        </p:txBody>
      </p:sp>
      <p:sp>
        <p:nvSpPr>
          <p:cNvPr id="68611" name="Rectangle 3"/>
          <p:cNvSpPr>
            <a:spLocks noGrp="1" noChangeArrowheads="1"/>
          </p:cNvSpPr>
          <p:nvPr>
            <p:ph type="body" idx="1"/>
          </p:nvPr>
        </p:nvSpPr>
        <p:spPr/>
        <p:txBody>
          <a:bodyPr/>
          <a:lstStyle/>
          <a:p>
            <a:pPr eaLnBrk="1" hangingPunct="1"/>
            <a:r>
              <a:rPr lang="tr-TR" altLang="tr-TR" smtClean="0"/>
              <a:t>Karamsarlık</a:t>
            </a:r>
          </a:p>
          <a:p>
            <a:pPr eaLnBrk="1" hangingPunct="1"/>
            <a:r>
              <a:rPr lang="tr-TR" altLang="tr-TR" smtClean="0"/>
              <a:t>Ahlaki bakış açısı</a:t>
            </a:r>
          </a:p>
          <a:p>
            <a:pPr eaLnBrk="1" hangingPunct="1"/>
            <a:r>
              <a:rPr lang="tr-TR" altLang="tr-TR" smtClean="0"/>
              <a:t>Kalıplaşmış bakış açısı</a:t>
            </a:r>
          </a:p>
          <a:p>
            <a:pPr eaLnBrk="1" hangingPunct="1"/>
            <a:r>
              <a:rPr lang="tr-TR" altLang="tr-TR" smtClean="0"/>
              <a:t>Yok sayma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tr-TR" altLang="tr-TR" smtClean="0"/>
              <a:t>Kabullenmenin Sağlanması</a:t>
            </a:r>
          </a:p>
        </p:txBody>
      </p:sp>
      <p:sp>
        <p:nvSpPr>
          <p:cNvPr id="69635" name="Rectangle 3"/>
          <p:cNvSpPr>
            <a:spLocks noGrp="1" noChangeArrowheads="1"/>
          </p:cNvSpPr>
          <p:nvPr>
            <p:ph type="body" idx="1"/>
          </p:nvPr>
        </p:nvSpPr>
        <p:spPr/>
        <p:txBody>
          <a:bodyPr/>
          <a:lstStyle/>
          <a:p>
            <a:pPr eaLnBrk="1" hangingPunct="1">
              <a:lnSpc>
                <a:spcPct val="90000"/>
              </a:lnSpc>
            </a:pPr>
            <a:r>
              <a:rPr lang="tr-TR" altLang="tr-TR" smtClean="0"/>
              <a:t>Yönlendirmelerdeki en kritik ve zor adımdır.</a:t>
            </a:r>
          </a:p>
          <a:p>
            <a:pPr eaLnBrk="1" hangingPunct="1">
              <a:lnSpc>
                <a:spcPct val="90000"/>
              </a:lnSpc>
            </a:pPr>
            <a:r>
              <a:rPr lang="tr-TR" altLang="tr-TR" smtClean="0"/>
              <a:t>Yargılayıcı olamayan, danışan ile birlikte hareket eden tavırda</a:t>
            </a:r>
          </a:p>
          <a:p>
            <a:pPr lvl="1" eaLnBrk="1" hangingPunct="1">
              <a:lnSpc>
                <a:spcPct val="90000"/>
              </a:lnSpc>
            </a:pPr>
            <a:r>
              <a:rPr lang="tr-TR" altLang="tr-TR" smtClean="0"/>
              <a:t>Kullanım ile ilgili sorunlar yaşamış olabileceğini,</a:t>
            </a:r>
          </a:p>
          <a:p>
            <a:pPr lvl="1" eaLnBrk="1" hangingPunct="1">
              <a:lnSpc>
                <a:spcPct val="90000"/>
              </a:lnSpc>
            </a:pPr>
            <a:r>
              <a:rPr lang="tr-TR" altLang="tr-TR" smtClean="0"/>
              <a:t>Bunlarla ilgilendiğini,</a:t>
            </a:r>
          </a:p>
          <a:p>
            <a:pPr lvl="1" eaLnBrk="1" hangingPunct="1">
              <a:lnSpc>
                <a:spcPct val="90000"/>
              </a:lnSpc>
            </a:pPr>
            <a:r>
              <a:rPr lang="tr-TR" altLang="tr-TR" smtClean="0"/>
              <a:t>Danışanın bunun ile ilgili tepkilerini değerlendirecek şekilde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143000"/>
          </a:xfrm>
        </p:spPr>
        <p:txBody>
          <a:bodyPr>
            <a:normAutofit fontScale="90000"/>
          </a:bodyPr>
          <a:lstStyle/>
          <a:p>
            <a:r>
              <a:rPr lang="tr-TR" dirty="0" smtClean="0"/>
              <a:t>Madde Etkisinde Hastanın Değerlendirilmesi</a:t>
            </a:r>
            <a:endParaRPr lang="tr-TR" dirty="0"/>
          </a:p>
        </p:txBody>
      </p:sp>
      <p:sp>
        <p:nvSpPr>
          <p:cNvPr id="4" name="3 Dikdörtgen"/>
          <p:cNvSpPr/>
          <p:nvPr/>
        </p:nvSpPr>
        <p:spPr>
          <a:xfrm>
            <a:off x="611560" y="1484784"/>
            <a:ext cx="201622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Hastanın  Saldırgan mı?</a:t>
            </a:r>
            <a:endParaRPr lang="tr-TR" dirty="0"/>
          </a:p>
        </p:txBody>
      </p:sp>
      <p:cxnSp>
        <p:nvCxnSpPr>
          <p:cNvPr id="6" name="5 Düz Ok Bağlayıcısı"/>
          <p:cNvCxnSpPr/>
          <p:nvPr/>
        </p:nvCxnSpPr>
        <p:spPr>
          <a:xfrm>
            <a:off x="2699792" y="1772816"/>
            <a:ext cx="6120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9" name="8 Dikdörtgen"/>
          <p:cNvSpPr/>
          <p:nvPr/>
        </p:nvSpPr>
        <p:spPr>
          <a:xfrm>
            <a:off x="2699792" y="1340768"/>
            <a:ext cx="648072"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Evet</a:t>
            </a:r>
            <a:endParaRPr lang="tr-TR" b="1" dirty="0"/>
          </a:p>
        </p:txBody>
      </p:sp>
      <p:cxnSp>
        <p:nvCxnSpPr>
          <p:cNvPr id="10" name="9 Düz Ok Bağlayıcısı"/>
          <p:cNvCxnSpPr/>
          <p:nvPr/>
        </p:nvCxnSpPr>
        <p:spPr>
          <a:xfrm>
            <a:off x="1619672" y="2132856"/>
            <a:ext cx="0" cy="360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2" name="11 Dikdörtgen"/>
          <p:cNvSpPr/>
          <p:nvPr/>
        </p:nvSpPr>
        <p:spPr>
          <a:xfrm>
            <a:off x="827584" y="2132856"/>
            <a:ext cx="720080"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Hayır</a:t>
            </a:r>
            <a:endParaRPr lang="tr-TR" b="1" dirty="0"/>
          </a:p>
        </p:txBody>
      </p:sp>
      <p:sp>
        <p:nvSpPr>
          <p:cNvPr id="13" name="12 Dikdörtgen"/>
          <p:cNvSpPr/>
          <p:nvPr/>
        </p:nvSpPr>
        <p:spPr>
          <a:xfrm>
            <a:off x="611560" y="2492896"/>
            <a:ext cx="2016224"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Hastayı Değerlendir</a:t>
            </a:r>
            <a:endParaRPr lang="tr-TR" dirty="0"/>
          </a:p>
        </p:txBody>
      </p:sp>
      <p:cxnSp>
        <p:nvCxnSpPr>
          <p:cNvPr id="14" name="13 Düz Ok Bağlayıcısı"/>
          <p:cNvCxnSpPr/>
          <p:nvPr/>
        </p:nvCxnSpPr>
        <p:spPr>
          <a:xfrm>
            <a:off x="1619672" y="2996952"/>
            <a:ext cx="0" cy="360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5" name="14 Dikdörtgen"/>
          <p:cNvSpPr/>
          <p:nvPr/>
        </p:nvSpPr>
        <p:spPr>
          <a:xfrm>
            <a:off x="611560" y="3356992"/>
            <a:ext cx="2016224"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Yatıştırıcı Görüşme</a:t>
            </a:r>
            <a:endParaRPr lang="tr-TR" dirty="0"/>
          </a:p>
        </p:txBody>
      </p:sp>
      <p:cxnSp>
        <p:nvCxnSpPr>
          <p:cNvPr id="16" name="15 Düz Ok Bağlayıcısı"/>
          <p:cNvCxnSpPr/>
          <p:nvPr/>
        </p:nvCxnSpPr>
        <p:spPr>
          <a:xfrm>
            <a:off x="1619672" y="3861088"/>
            <a:ext cx="0" cy="360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7" name="16 Dikdörtgen"/>
          <p:cNvSpPr/>
          <p:nvPr/>
        </p:nvSpPr>
        <p:spPr>
          <a:xfrm>
            <a:off x="3347864" y="1484784"/>
            <a:ext cx="1368152"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Tespit veya Tecrit</a:t>
            </a:r>
            <a:endParaRPr lang="tr-TR" dirty="0"/>
          </a:p>
        </p:txBody>
      </p:sp>
      <p:sp>
        <p:nvSpPr>
          <p:cNvPr id="18" name="17 Dikdörtgen"/>
          <p:cNvSpPr/>
          <p:nvPr/>
        </p:nvSpPr>
        <p:spPr>
          <a:xfrm>
            <a:off x="611560" y="4221088"/>
            <a:ext cx="2016224"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PRN  İlaç Tedavisi</a:t>
            </a:r>
            <a:endParaRPr lang="tr-TR" dirty="0"/>
          </a:p>
        </p:txBody>
      </p:sp>
      <p:sp>
        <p:nvSpPr>
          <p:cNvPr id="19" name="18 Dikdörtgen"/>
          <p:cNvSpPr/>
          <p:nvPr/>
        </p:nvSpPr>
        <p:spPr>
          <a:xfrm>
            <a:off x="611560" y="5301208"/>
            <a:ext cx="2016224" cy="936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Tanısal Değerlendirme ve Tedavi</a:t>
            </a:r>
            <a:endParaRPr lang="tr-TR" dirty="0"/>
          </a:p>
        </p:txBody>
      </p:sp>
      <p:sp>
        <p:nvSpPr>
          <p:cNvPr id="20" name="19 Dikdörtgen"/>
          <p:cNvSpPr/>
          <p:nvPr/>
        </p:nvSpPr>
        <p:spPr>
          <a:xfrm>
            <a:off x="2843808" y="4581128"/>
            <a:ext cx="1440160"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Ajitasyon </a:t>
            </a:r>
          </a:p>
          <a:p>
            <a:pPr algn="ctr"/>
            <a:r>
              <a:rPr lang="tr-TR" dirty="0" smtClean="0"/>
              <a:t>Artıyor mu?</a:t>
            </a:r>
            <a:endParaRPr lang="tr-TR" dirty="0"/>
          </a:p>
        </p:txBody>
      </p:sp>
      <p:sp>
        <p:nvSpPr>
          <p:cNvPr id="21" name="20 Dikdörtgen"/>
          <p:cNvSpPr/>
          <p:nvPr/>
        </p:nvSpPr>
        <p:spPr>
          <a:xfrm>
            <a:off x="3419872" y="4149080"/>
            <a:ext cx="648072"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Evet</a:t>
            </a:r>
            <a:endParaRPr lang="tr-TR" b="1" dirty="0"/>
          </a:p>
        </p:txBody>
      </p:sp>
      <p:cxnSp>
        <p:nvCxnSpPr>
          <p:cNvPr id="22" name="21 Düz Ok Bağlayıcısı"/>
          <p:cNvCxnSpPr/>
          <p:nvPr/>
        </p:nvCxnSpPr>
        <p:spPr>
          <a:xfrm>
            <a:off x="2627784" y="4437152"/>
            <a:ext cx="288032" cy="14397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5" name="24 Dikdörtgen"/>
          <p:cNvSpPr/>
          <p:nvPr/>
        </p:nvSpPr>
        <p:spPr>
          <a:xfrm>
            <a:off x="3131840" y="5157192"/>
            <a:ext cx="720080"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Hayır</a:t>
            </a:r>
            <a:endParaRPr lang="tr-TR" b="1" dirty="0"/>
          </a:p>
        </p:txBody>
      </p:sp>
      <p:cxnSp>
        <p:nvCxnSpPr>
          <p:cNvPr id="26" name="25 Düz Ok Bağlayıcısı"/>
          <p:cNvCxnSpPr/>
          <p:nvPr/>
        </p:nvCxnSpPr>
        <p:spPr>
          <a:xfrm flipH="1">
            <a:off x="2555776" y="5085184"/>
            <a:ext cx="360040" cy="21602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9" name="28 Düz Ok Bağlayıcısı"/>
          <p:cNvCxnSpPr/>
          <p:nvPr/>
        </p:nvCxnSpPr>
        <p:spPr>
          <a:xfrm flipV="1">
            <a:off x="3707904" y="3933056"/>
            <a:ext cx="0" cy="28803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31" name="30 Dikdörtgen"/>
          <p:cNvSpPr/>
          <p:nvPr/>
        </p:nvSpPr>
        <p:spPr>
          <a:xfrm>
            <a:off x="2987824" y="3356992"/>
            <a:ext cx="1944216"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Ajite Hasta Önlemlerini Al</a:t>
            </a:r>
            <a:endParaRPr lang="tr-TR" dirty="0"/>
          </a:p>
        </p:txBody>
      </p:sp>
      <p:sp>
        <p:nvSpPr>
          <p:cNvPr id="33" name="32 Dikdörtgen"/>
          <p:cNvSpPr/>
          <p:nvPr/>
        </p:nvSpPr>
        <p:spPr>
          <a:xfrm>
            <a:off x="3275856" y="2492896"/>
            <a:ext cx="1584176"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Şiddete eğilimi var mı?</a:t>
            </a:r>
            <a:endParaRPr lang="tr-TR" dirty="0"/>
          </a:p>
        </p:txBody>
      </p:sp>
      <p:sp>
        <p:nvSpPr>
          <p:cNvPr id="34" name="33 Dikdörtgen"/>
          <p:cNvSpPr/>
          <p:nvPr/>
        </p:nvSpPr>
        <p:spPr>
          <a:xfrm>
            <a:off x="3716288" y="2132856"/>
            <a:ext cx="648072"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Evet</a:t>
            </a:r>
            <a:endParaRPr lang="tr-TR" b="1" dirty="0"/>
          </a:p>
        </p:txBody>
      </p:sp>
      <p:cxnSp>
        <p:nvCxnSpPr>
          <p:cNvPr id="35" name="34 Düz Ok Bağlayıcısı"/>
          <p:cNvCxnSpPr/>
          <p:nvPr/>
        </p:nvCxnSpPr>
        <p:spPr>
          <a:xfrm flipV="1">
            <a:off x="3707904" y="2132856"/>
            <a:ext cx="0" cy="28803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6" name="35 Düz Ok Bağlayıcısı"/>
          <p:cNvCxnSpPr/>
          <p:nvPr/>
        </p:nvCxnSpPr>
        <p:spPr>
          <a:xfrm flipV="1">
            <a:off x="3707904" y="2996952"/>
            <a:ext cx="0" cy="28803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37" name="36 Dikdörtgen"/>
          <p:cNvSpPr/>
          <p:nvPr/>
        </p:nvSpPr>
        <p:spPr>
          <a:xfrm>
            <a:off x="2627784" y="2708920"/>
            <a:ext cx="720080"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Hayır</a:t>
            </a:r>
            <a:endParaRPr lang="tr-TR" b="1" dirty="0"/>
          </a:p>
        </p:txBody>
      </p:sp>
      <p:cxnSp>
        <p:nvCxnSpPr>
          <p:cNvPr id="38" name="37 Düz Ok Bağlayıcısı"/>
          <p:cNvCxnSpPr/>
          <p:nvPr/>
        </p:nvCxnSpPr>
        <p:spPr>
          <a:xfrm flipH="1">
            <a:off x="2699792" y="2636912"/>
            <a:ext cx="504056"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43" name="42 Dikdörtgen"/>
          <p:cNvSpPr/>
          <p:nvPr/>
        </p:nvSpPr>
        <p:spPr>
          <a:xfrm>
            <a:off x="5076056" y="1484784"/>
            <a:ext cx="1944216"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Saldırganlık Devam Ediyor mu?</a:t>
            </a:r>
            <a:endParaRPr lang="tr-TR" dirty="0"/>
          </a:p>
        </p:txBody>
      </p:sp>
      <p:cxnSp>
        <p:nvCxnSpPr>
          <p:cNvPr id="44" name="43 Düz Ok Bağlayıcısı"/>
          <p:cNvCxnSpPr>
            <a:stCxn id="17" idx="3"/>
            <a:endCxn id="43" idx="1"/>
          </p:cNvCxnSpPr>
          <p:nvPr/>
        </p:nvCxnSpPr>
        <p:spPr>
          <a:xfrm>
            <a:off x="4716016" y="1808820"/>
            <a:ext cx="36004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5" name="44 Düz Ok Bağlayıcısı"/>
          <p:cNvCxnSpPr/>
          <p:nvPr/>
        </p:nvCxnSpPr>
        <p:spPr>
          <a:xfrm>
            <a:off x="7020272" y="1772816"/>
            <a:ext cx="36004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51" name="50 Dikdörtgen"/>
          <p:cNvSpPr/>
          <p:nvPr/>
        </p:nvSpPr>
        <p:spPr>
          <a:xfrm>
            <a:off x="5076056" y="2132856"/>
            <a:ext cx="720080"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Hayır</a:t>
            </a:r>
            <a:endParaRPr lang="tr-TR" b="1" dirty="0"/>
          </a:p>
        </p:txBody>
      </p:sp>
      <p:cxnSp>
        <p:nvCxnSpPr>
          <p:cNvPr id="52" name="51 Düz Ok Bağlayıcısı"/>
          <p:cNvCxnSpPr/>
          <p:nvPr/>
        </p:nvCxnSpPr>
        <p:spPr>
          <a:xfrm>
            <a:off x="5940152" y="2132856"/>
            <a:ext cx="0" cy="360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53" name="52 Dikdörtgen"/>
          <p:cNvSpPr/>
          <p:nvPr/>
        </p:nvSpPr>
        <p:spPr>
          <a:xfrm>
            <a:off x="5292080" y="2492896"/>
            <a:ext cx="1368152"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Tespit veya </a:t>
            </a:r>
            <a:r>
              <a:rPr lang="tr-TR" dirty="0" err="1" smtClean="0"/>
              <a:t>Tecriti</a:t>
            </a:r>
            <a:r>
              <a:rPr lang="tr-TR" dirty="0" smtClean="0"/>
              <a:t> kaldır</a:t>
            </a:r>
            <a:endParaRPr lang="tr-TR" dirty="0"/>
          </a:p>
        </p:txBody>
      </p:sp>
      <p:sp>
        <p:nvSpPr>
          <p:cNvPr id="54" name="53 Dikdörtgen"/>
          <p:cNvSpPr/>
          <p:nvPr/>
        </p:nvSpPr>
        <p:spPr>
          <a:xfrm>
            <a:off x="7380312" y="1484784"/>
            <a:ext cx="1719808"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err="1" smtClean="0"/>
              <a:t>Sakinleştici</a:t>
            </a:r>
            <a:r>
              <a:rPr lang="tr-TR" dirty="0" smtClean="0"/>
              <a:t> Tedaviler</a:t>
            </a:r>
            <a:endParaRPr lang="tr-TR" dirty="0"/>
          </a:p>
        </p:txBody>
      </p:sp>
      <p:sp>
        <p:nvSpPr>
          <p:cNvPr id="50" name="49 Dikdörtgen"/>
          <p:cNvSpPr/>
          <p:nvPr/>
        </p:nvSpPr>
        <p:spPr>
          <a:xfrm>
            <a:off x="6876256" y="1412776"/>
            <a:ext cx="648072"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t>Evet</a:t>
            </a:r>
            <a:endParaRPr lang="tr-TR" b="1" dirty="0"/>
          </a:p>
        </p:txBody>
      </p:sp>
      <p:cxnSp>
        <p:nvCxnSpPr>
          <p:cNvPr id="55" name="54 Düz Ok Bağlayıcısı"/>
          <p:cNvCxnSpPr/>
          <p:nvPr/>
        </p:nvCxnSpPr>
        <p:spPr>
          <a:xfrm>
            <a:off x="5940152" y="3140968"/>
            <a:ext cx="0" cy="360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56" name="55 Dikdörtgen"/>
          <p:cNvSpPr/>
          <p:nvPr/>
        </p:nvSpPr>
        <p:spPr>
          <a:xfrm>
            <a:off x="5004048" y="3501008"/>
            <a:ext cx="2016224" cy="936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Tanısal Değerlendirme ve Tedavi</a:t>
            </a:r>
            <a:endParaRPr lang="tr-TR" dirty="0"/>
          </a:p>
        </p:txBody>
      </p:sp>
      <p:cxnSp>
        <p:nvCxnSpPr>
          <p:cNvPr id="57" name="56 Düz Ok Bağlayıcısı"/>
          <p:cNvCxnSpPr/>
          <p:nvPr/>
        </p:nvCxnSpPr>
        <p:spPr>
          <a:xfrm>
            <a:off x="8172400" y="2132856"/>
            <a:ext cx="0" cy="360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58" name="57 Dikdörtgen"/>
          <p:cNvSpPr/>
          <p:nvPr/>
        </p:nvSpPr>
        <p:spPr>
          <a:xfrm>
            <a:off x="7164288" y="2492896"/>
            <a:ext cx="2016224" cy="936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Sakinleşme olana kadar düzenli aralıklarla takip</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tr-TR" altLang="tr-TR" smtClean="0"/>
              <a:t>Danışanın Tepkileri</a:t>
            </a:r>
          </a:p>
        </p:txBody>
      </p:sp>
      <p:sp>
        <p:nvSpPr>
          <p:cNvPr id="70659" name="Rectangle 3"/>
          <p:cNvSpPr>
            <a:spLocks noGrp="1" noChangeArrowheads="1"/>
          </p:cNvSpPr>
          <p:nvPr>
            <p:ph type="body" idx="1"/>
          </p:nvPr>
        </p:nvSpPr>
        <p:spPr/>
        <p:txBody>
          <a:bodyPr/>
          <a:lstStyle/>
          <a:p>
            <a:pPr eaLnBrk="1" hangingPunct="1"/>
            <a:r>
              <a:rPr lang="tr-TR" altLang="tr-TR" smtClean="0"/>
              <a:t>Kabullenme ve uyum sağlama</a:t>
            </a:r>
          </a:p>
          <a:p>
            <a:pPr eaLnBrk="1" hangingPunct="1"/>
            <a:r>
              <a:rPr lang="tr-TR" altLang="tr-TR" smtClean="0"/>
              <a:t>Şaşırma veya utanma</a:t>
            </a:r>
          </a:p>
          <a:p>
            <a:pPr eaLnBrk="1" hangingPunct="1"/>
            <a:r>
              <a:rPr lang="tr-TR" altLang="tr-TR" smtClean="0"/>
              <a:t>Pasifçe kabullenme</a:t>
            </a:r>
          </a:p>
          <a:p>
            <a:pPr eaLnBrk="1" hangingPunct="1"/>
            <a:r>
              <a:rPr lang="tr-TR" altLang="tr-TR" smtClean="0"/>
              <a:t>İnkar etme</a:t>
            </a:r>
          </a:p>
          <a:p>
            <a:pPr eaLnBrk="1" hangingPunct="1"/>
            <a:r>
              <a:rPr lang="tr-TR" altLang="tr-TR" smtClean="0"/>
              <a:t>Öfke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tr-TR" altLang="tr-TR" smtClean="0"/>
              <a:t>Yardımcı Olacak Öneriler</a:t>
            </a:r>
          </a:p>
        </p:txBody>
      </p:sp>
      <p:sp>
        <p:nvSpPr>
          <p:cNvPr id="71683" name="Rectangle 3"/>
          <p:cNvSpPr>
            <a:spLocks noGrp="1" noChangeArrowheads="1"/>
          </p:cNvSpPr>
          <p:nvPr>
            <p:ph type="body" idx="1"/>
          </p:nvPr>
        </p:nvSpPr>
        <p:spPr>
          <a:xfrm>
            <a:off x="457200" y="1600200"/>
            <a:ext cx="8472488" cy="4829175"/>
          </a:xfrm>
        </p:spPr>
        <p:txBody>
          <a:bodyPr/>
          <a:lstStyle/>
          <a:p>
            <a:pPr eaLnBrk="1" hangingPunct="1">
              <a:lnSpc>
                <a:spcPct val="90000"/>
              </a:lnSpc>
            </a:pPr>
            <a:r>
              <a:rPr lang="tr-TR" altLang="tr-TR" sz="2800" smtClean="0"/>
              <a:t>Yargılayıcı olmayın, yanında olduğu hissettirin</a:t>
            </a:r>
          </a:p>
          <a:p>
            <a:pPr eaLnBrk="1" hangingPunct="1">
              <a:lnSpc>
                <a:spcPct val="90000"/>
              </a:lnSpc>
            </a:pPr>
            <a:r>
              <a:rPr lang="tr-TR" altLang="tr-TR" sz="2800" smtClean="0"/>
              <a:t>Tanıya yönelik etiketlendirmelerden kaçının</a:t>
            </a:r>
          </a:p>
          <a:p>
            <a:pPr eaLnBrk="1" hangingPunct="1">
              <a:lnSpc>
                <a:spcPct val="90000"/>
              </a:lnSpc>
            </a:pPr>
            <a:r>
              <a:rPr lang="tr-TR" altLang="tr-TR" sz="2800" smtClean="0"/>
              <a:t>Danışanlarla tartışmayın</a:t>
            </a:r>
          </a:p>
          <a:p>
            <a:pPr eaLnBrk="1" hangingPunct="1">
              <a:lnSpc>
                <a:spcPct val="90000"/>
              </a:lnSpc>
            </a:pPr>
            <a:r>
              <a:rPr lang="tr-TR" altLang="tr-TR" sz="2800" smtClean="0"/>
              <a:t>Gerekli olduğunda tıbbi danışman olun</a:t>
            </a:r>
          </a:p>
          <a:p>
            <a:pPr eaLnBrk="1" hangingPunct="1">
              <a:lnSpc>
                <a:spcPct val="90000"/>
              </a:lnSpc>
            </a:pPr>
            <a:r>
              <a:rPr lang="tr-TR" altLang="tr-TR" sz="2800" smtClean="0"/>
              <a:t>Karşılaştırmalardan kaçının</a:t>
            </a:r>
          </a:p>
          <a:p>
            <a:pPr eaLnBrk="1" hangingPunct="1">
              <a:lnSpc>
                <a:spcPct val="90000"/>
              </a:lnSpc>
            </a:pPr>
            <a:r>
              <a:rPr lang="tr-TR" altLang="tr-TR" sz="2800" smtClean="0"/>
              <a:t>Sessizliğe ve danışanın tepkilerine tahammül gösterin</a:t>
            </a:r>
          </a:p>
          <a:p>
            <a:pPr eaLnBrk="1" hangingPunct="1">
              <a:lnSpc>
                <a:spcPct val="90000"/>
              </a:lnSpc>
            </a:pPr>
            <a:r>
              <a:rPr lang="tr-TR" altLang="tr-TR" sz="2800" smtClean="0"/>
              <a:t>Danışanın hedeflerine uyum sağlayın</a:t>
            </a:r>
          </a:p>
          <a:p>
            <a:pPr eaLnBrk="1" hangingPunct="1">
              <a:lnSpc>
                <a:spcPct val="90000"/>
              </a:lnSpc>
            </a:pPr>
            <a:r>
              <a:rPr lang="tr-TR" altLang="tr-TR" sz="2800" smtClean="0"/>
              <a:t>Danışana karşı açık olun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Tedavi Sonrası Kısa Bilgilendirme</a:t>
            </a:r>
            <a:endParaRPr lang="tr-TR" dirty="0"/>
          </a:p>
        </p:txBody>
      </p:sp>
      <p:sp>
        <p:nvSpPr>
          <p:cNvPr id="3" name="2 İçerik Yer Tutucusu"/>
          <p:cNvSpPr>
            <a:spLocks noGrp="1"/>
          </p:cNvSpPr>
          <p:nvPr>
            <p:ph idx="1"/>
          </p:nvPr>
        </p:nvSpPr>
        <p:spPr>
          <a:xfrm>
            <a:off x="457200" y="1600200"/>
            <a:ext cx="8686800" cy="4997152"/>
          </a:xfrm>
        </p:spPr>
        <p:txBody>
          <a:bodyPr>
            <a:normAutofit fontScale="77500" lnSpcReduction="20000"/>
          </a:bodyPr>
          <a:lstStyle/>
          <a:p>
            <a:r>
              <a:rPr lang="tr-TR" dirty="0" smtClean="0"/>
              <a:t>Acil Servis hastalarında </a:t>
            </a:r>
            <a:r>
              <a:rPr lang="tr-TR" dirty="0"/>
              <a:t>tarama ve kısa müdahale hakkında çok fazla çalışma olmamasına karşın acil servislerde bu durumun hem hastanın acile başvuru nedenine hem de madde kullanım bozukluğu tedavisine çok etkili olduğuna yönelik bir çok çalışma vardır. </a:t>
            </a:r>
            <a:endParaRPr lang="tr-TR" dirty="0" smtClean="0"/>
          </a:p>
          <a:p>
            <a:r>
              <a:rPr lang="tr-TR" dirty="0" smtClean="0"/>
              <a:t>Madde Kullanımı konusunda yönlendirici görüşmeler olgunun </a:t>
            </a:r>
            <a:r>
              <a:rPr lang="tr-TR" dirty="0"/>
              <a:t>taburculuk veya başka servise yönlendirilmesi sırasında mutlaka yapılmalıdır. </a:t>
            </a:r>
          </a:p>
          <a:p>
            <a:r>
              <a:rPr lang="tr-TR" dirty="0" smtClean="0"/>
              <a:t>Madde Kullanım sorunu hastaya </a:t>
            </a:r>
            <a:r>
              <a:rPr lang="tr-TR" dirty="0"/>
              <a:t>ve yakınlarına </a:t>
            </a:r>
            <a:r>
              <a:rPr lang="tr-TR" dirty="0" smtClean="0"/>
              <a:t>anlatılmalıdır</a:t>
            </a:r>
          </a:p>
          <a:p>
            <a:r>
              <a:rPr lang="tr-TR" dirty="0" smtClean="0"/>
              <a:t>Başvurabilecekleri </a:t>
            </a:r>
            <a:r>
              <a:rPr lang="tr-TR" dirty="0"/>
              <a:t>alkol/madde bağımlığı tedavi merkezlerini </a:t>
            </a:r>
            <a:r>
              <a:rPr lang="tr-TR" dirty="0" smtClean="0"/>
              <a:t>bildirilmelidir.</a:t>
            </a:r>
          </a:p>
          <a:p>
            <a:r>
              <a:rPr lang="tr-TR" dirty="0" smtClean="0"/>
              <a:t>Bilgilendirme </a:t>
            </a:r>
            <a:r>
              <a:rPr lang="tr-TR" dirty="0"/>
              <a:t>yapılanlarda  bilgilendirme yapılmayanlara kıyasla alkol/madde bağımlılığı tedavi programlarını takipte % 50 -70 oranında daha fazla etkinlik bildirilmiştir.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a:t>Uyuşturucu İle Mücadele Danışma ve Destek </a:t>
            </a:r>
            <a:r>
              <a:rPr lang="tr-TR" b="1" i="1" dirty="0" smtClean="0"/>
              <a:t>Hattı</a:t>
            </a:r>
            <a:endParaRPr lang="tr-TR" dirty="0"/>
          </a:p>
        </p:txBody>
      </p:sp>
      <p:pic>
        <p:nvPicPr>
          <p:cNvPr id="1026" name="Picture 2" descr="http://yalovahalksagligi.gov.tr/images/haber/l_ALO-191-UYUsTURUCU-iLE-MuCADELE-DANisMA-VE-DESTEK-HATTi-HiZMETE-AciLDi_80089744.jpg"/>
          <p:cNvPicPr>
            <a:picLocks noChangeAspect="1" noChangeArrowheads="1"/>
          </p:cNvPicPr>
          <p:nvPr/>
        </p:nvPicPr>
        <p:blipFill>
          <a:blip r:embed="rId2"/>
          <a:srcRect t="28643"/>
          <a:stretch>
            <a:fillRect/>
          </a:stretch>
        </p:blipFill>
        <p:spPr bwMode="auto">
          <a:xfrm>
            <a:off x="1071538" y="1857364"/>
            <a:ext cx="6877050" cy="367689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Değerlendirme</a:t>
            </a:r>
            <a:endParaRPr lang="tr-TR" dirty="0"/>
          </a:p>
        </p:txBody>
      </p:sp>
      <p:sp>
        <p:nvSpPr>
          <p:cNvPr id="3" name="2 İçerik Yer Tutucusu"/>
          <p:cNvSpPr>
            <a:spLocks noGrp="1"/>
          </p:cNvSpPr>
          <p:nvPr>
            <p:ph idx="1"/>
          </p:nvPr>
        </p:nvSpPr>
        <p:spPr/>
        <p:txBody>
          <a:bodyPr/>
          <a:lstStyle/>
          <a:p>
            <a:r>
              <a:rPr lang="tr-TR" dirty="0" smtClean="0"/>
              <a:t>Her olgu madde kullanımı açısından değerlendirilmelidir.</a:t>
            </a:r>
          </a:p>
          <a:p>
            <a:pPr lvl="1"/>
            <a:r>
              <a:rPr lang="tr-TR" dirty="0" smtClean="0"/>
              <a:t>Reçete edilen,  OTC, gıda takviyesi, yasa dışı kullanım, internetten satın alınan sorgulanmalı</a:t>
            </a:r>
          </a:p>
          <a:p>
            <a:r>
              <a:rPr lang="tr-TR" dirty="0" smtClean="0"/>
              <a:t>Yakınlarından kısa süre içinde bilgi alınmalıdır.</a:t>
            </a:r>
          </a:p>
          <a:p>
            <a:pPr lvl="1"/>
            <a:r>
              <a:rPr lang="tr-TR" dirty="0" smtClean="0"/>
              <a:t>Madde, suç, ruhsal hastalık</a:t>
            </a:r>
          </a:p>
          <a:p>
            <a:r>
              <a:rPr lang="tr-TR" dirty="0" smtClean="0"/>
              <a:t>Madde </a:t>
            </a:r>
            <a:r>
              <a:rPr lang="tr-TR" dirty="0" err="1" smtClean="0"/>
              <a:t>toksikolojik</a:t>
            </a:r>
            <a:r>
              <a:rPr lang="tr-TR" dirty="0" smtClean="0"/>
              <a:t> analizi</a:t>
            </a:r>
          </a:p>
          <a:p>
            <a:pPr lvl="1"/>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tr-TR" smtClean="0"/>
              <a:t>Kullanıcı Özellikleri</a:t>
            </a:r>
          </a:p>
        </p:txBody>
      </p:sp>
      <p:sp>
        <p:nvSpPr>
          <p:cNvPr id="18434" name="Content Placeholder 2"/>
          <p:cNvSpPr>
            <a:spLocks noGrp="1"/>
          </p:cNvSpPr>
          <p:nvPr>
            <p:ph idx="1"/>
          </p:nvPr>
        </p:nvSpPr>
        <p:spPr/>
        <p:txBody>
          <a:bodyPr>
            <a:normAutofit lnSpcReduction="10000"/>
          </a:bodyPr>
          <a:lstStyle/>
          <a:p>
            <a:pPr eaLnBrk="1" hangingPunct="1"/>
            <a:r>
              <a:rPr lang="tr-TR" dirty="0" smtClean="0"/>
              <a:t>Geçerliliği ve Güvenirliği düşük-orta</a:t>
            </a:r>
          </a:p>
          <a:p>
            <a:pPr lvl="1" eaLnBrk="1" hangingPunct="1"/>
            <a:r>
              <a:rPr lang="tr-TR" dirty="0" smtClean="0"/>
              <a:t>Yaş</a:t>
            </a:r>
          </a:p>
          <a:p>
            <a:pPr lvl="1" eaLnBrk="1" hangingPunct="1"/>
            <a:r>
              <a:rPr lang="tr-TR" dirty="0" smtClean="0"/>
              <a:t>Giyim tarzı</a:t>
            </a:r>
          </a:p>
          <a:p>
            <a:pPr lvl="1" eaLnBrk="1" hangingPunct="1"/>
            <a:r>
              <a:rPr lang="tr-TR" dirty="0" smtClean="0"/>
              <a:t>Yaşam biçimi</a:t>
            </a:r>
          </a:p>
          <a:p>
            <a:pPr lvl="1" eaLnBrk="1" hangingPunct="1"/>
            <a:r>
              <a:rPr lang="tr-TR" dirty="0" smtClean="0"/>
              <a:t>Arkadaş özellikleri</a:t>
            </a:r>
          </a:p>
          <a:p>
            <a:pPr lvl="1" eaLnBrk="1" hangingPunct="1"/>
            <a:r>
              <a:rPr lang="tr-TR" dirty="0" smtClean="0"/>
              <a:t>Aile özellikleri</a:t>
            </a:r>
          </a:p>
          <a:p>
            <a:pPr lvl="1" eaLnBrk="1" hangingPunct="1"/>
            <a:r>
              <a:rPr lang="tr-TR" dirty="0" smtClean="0"/>
              <a:t>Dinlediği müzik</a:t>
            </a:r>
          </a:p>
          <a:p>
            <a:pPr lvl="1" eaLnBrk="1" hangingPunct="1"/>
            <a:r>
              <a:rPr lang="tr-TR" dirty="0" smtClean="0"/>
              <a:t>İlişki biçimi</a:t>
            </a:r>
          </a:p>
          <a:p>
            <a:pPr lvl="1" eaLnBrk="1" hangingPunct="1"/>
            <a:r>
              <a:rPr lang="tr-TR" dirty="0" smtClean="0"/>
              <a:t>Konuşma ve kelime seçimi</a:t>
            </a:r>
          </a:p>
          <a:p>
            <a:pPr lvl="1" eaLnBrk="1" hangingPunct="1"/>
            <a:endParaRPr lang="tr-TR" dirty="0" smtClean="0"/>
          </a:p>
          <a:p>
            <a:pPr lvl="1" eaLnBrk="1" hangingPunct="1"/>
            <a:endParaRPr lang="tr-TR" dirty="0" smtClean="0"/>
          </a:p>
        </p:txBody>
      </p:sp>
    </p:spTree>
    <p:extLst>
      <p:ext uri="{BB962C8B-B14F-4D97-AF65-F5344CB8AC3E}">
        <p14:creationId xmlns:p14="http://schemas.microsoft.com/office/powerpoint/2010/main" val="3115545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tr-TR" smtClean="0"/>
              <a:t>Yoksunluk Bulguları</a:t>
            </a:r>
          </a:p>
        </p:txBody>
      </p:sp>
      <p:sp>
        <p:nvSpPr>
          <p:cNvPr id="29699" name="Content Placeholder 2"/>
          <p:cNvSpPr>
            <a:spLocks noGrp="1"/>
          </p:cNvSpPr>
          <p:nvPr>
            <p:ph idx="1"/>
          </p:nvPr>
        </p:nvSpPr>
        <p:spPr/>
        <p:txBody>
          <a:bodyPr>
            <a:normAutofit lnSpcReduction="10000"/>
          </a:bodyPr>
          <a:lstStyle/>
          <a:p>
            <a:pPr eaLnBrk="1" hangingPunct="1">
              <a:lnSpc>
                <a:spcPct val="90000"/>
              </a:lnSpc>
            </a:pPr>
            <a:r>
              <a:rPr lang="tr-TR" smtClean="0"/>
              <a:t>Geçerliliği ve güvenirliği orta-yüksek</a:t>
            </a:r>
          </a:p>
          <a:p>
            <a:pPr lvl="1" eaLnBrk="1" hangingPunct="1">
              <a:lnSpc>
                <a:spcPct val="90000"/>
              </a:lnSpc>
            </a:pPr>
            <a:r>
              <a:rPr lang="tr-TR" smtClean="0"/>
              <a:t>Her madde için farklılık gösterir</a:t>
            </a:r>
          </a:p>
          <a:p>
            <a:pPr lvl="2" eaLnBrk="1" hangingPunct="1">
              <a:lnSpc>
                <a:spcPct val="90000"/>
              </a:lnSpc>
            </a:pPr>
            <a:r>
              <a:rPr lang="tr-TR" smtClean="0"/>
              <a:t>Bir çok maddenin yoksunluk belirtisi vardır (Alkol, benzodiazepinler, opioidler, uyarıcılar, marijuana,  kokain vb.)</a:t>
            </a:r>
          </a:p>
          <a:p>
            <a:pPr lvl="2" eaLnBrk="1" hangingPunct="1">
              <a:lnSpc>
                <a:spcPct val="90000"/>
              </a:lnSpc>
            </a:pPr>
            <a:r>
              <a:rPr lang="tr-TR" smtClean="0"/>
              <a:t>Farklı yoksunluk bulguları vardır.</a:t>
            </a:r>
          </a:p>
          <a:p>
            <a:pPr lvl="2" eaLnBrk="1" hangingPunct="1">
              <a:lnSpc>
                <a:spcPct val="90000"/>
              </a:lnSpc>
            </a:pPr>
            <a:r>
              <a:rPr lang="tr-TR" smtClean="0"/>
              <a:t>Her maddenin yoksunluğunun belirlenmesi aynı geçerlilik ve güvenirlikte değildir.</a:t>
            </a:r>
          </a:p>
          <a:p>
            <a:pPr lvl="1" eaLnBrk="1" hangingPunct="1">
              <a:lnSpc>
                <a:spcPct val="90000"/>
              </a:lnSpc>
            </a:pPr>
            <a:r>
              <a:rPr lang="tr-TR" smtClean="0"/>
              <a:t>Madde kullanım miktarı</a:t>
            </a:r>
          </a:p>
          <a:p>
            <a:pPr lvl="1" eaLnBrk="1" hangingPunct="1">
              <a:lnSpc>
                <a:spcPct val="90000"/>
              </a:lnSpc>
            </a:pPr>
            <a:r>
              <a:rPr lang="tr-TR" smtClean="0"/>
              <a:t>Çoğul madde yoksunluğu</a:t>
            </a:r>
          </a:p>
          <a:p>
            <a:pPr lvl="1" eaLnBrk="1" hangingPunct="1">
              <a:lnSpc>
                <a:spcPct val="90000"/>
              </a:lnSpc>
            </a:pPr>
            <a:r>
              <a:rPr lang="tr-TR" smtClean="0"/>
              <a:t>Kişinin tolerans düzeyi</a:t>
            </a:r>
          </a:p>
          <a:p>
            <a:pPr eaLnBrk="1" hangingPunct="1">
              <a:lnSpc>
                <a:spcPct val="90000"/>
              </a:lnSpc>
            </a:pPr>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tr-TR" dirty="0" err="1" smtClean="0"/>
              <a:t>Entoksikasyon</a:t>
            </a:r>
            <a:r>
              <a:rPr lang="tr-TR" dirty="0" smtClean="0"/>
              <a:t> Bulguları</a:t>
            </a:r>
          </a:p>
        </p:txBody>
      </p:sp>
      <p:sp>
        <p:nvSpPr>
          <p:cNvPr id="29699" name="Content Placeholder 2"/>
          <p:cNvSpPr>
            <a:spLocks noGrp="1"/>
          </p:cNvSpPr>
          <p:nvPr>
            <p:ph idx="1"/>
          </p:nvPr>
        </p:nvSpPr>
        <p:spPr/>
        <p:txBody>
          <a:bodyPr>
            <a:normAutofit lnSpcReduction="10000"/>
          </a:bodyPr>
          <a:lstStyle/>
          <a:p>
            <a:pPr eaLnBrk="1" hangingPunct="1">
              <a:lnSpc>
                <a:spcPct val="90000"/>
              </a:lnSpc>
            </a:pPr>
            <a:r>
              <a:rPr lang="tr-TR" dirty="0" smtClean="0"/>
              <a:t>Geçerliliği ve güvenirliği orta-yüksek</a:t>
            </a:r>
          </a:p>
          <a:p>
            <a:pPr lvl="1" eaLnBrk="1" hangingPunct="1">
              <a:lnSpc>
                <a:spcPct val="90000"/>
              </a:lnSpc>
            </a:pPr>
            <a:r>
              <a:rPr lang="tr-TR" dirty="0" smtClean="0"/>
              <a:t>Her madde için farklılık gösterir</a:t>
            </a:r>
          </a:p>
          <a:p>
            <a:pPr lvl="2" eaLnBrk="1" hangingPunct="1">
              <a:lnSpc>
                <a:spcPct val="90000"/>
              </a:lnSpc>
            </a:pPr>
            <a:r>
              <a:rPr lang="tr-TR" dirty="0" smtClean="0"/>
              <a:t>Her maddenin </a:t>
            </a:r>
            <a:r>
              <a:rPr lang="tr-TR" dirty="0" err="1" smtClean="0"/>
              <a:t>entoksikasyon</a:t>
            </a:r>
            <a:r>
              <a:rPr lang="tr-TR" dirty="0" smtClean="0"/>
              <a:t> belirtisi vardır (Alkol, </a:t>
            </a:r>
            <a:r>
              <a:rPr lang="tr-TR" dirty="0" err="1" smtClean="0"/>
              <a:t>benzodiazepinler</a:t>
            </a:r>
            <a:r>
              <a:rPr lang="tr-TR" dirty="0" smtClean="0"/>
              <a:t>, </a:t>
            </a:r>
            <a:r>
              <a:rPr lang="tr-TR" dirty="0" err="1" smtClean="0"/>
              <a:t>opioidler</a:t>
            </a:r>
            <a:r>
              <a:rPr lang="tr-TR" dirty="0" smtClean="0"/>
              <a:t>, uyarıcılar, </a:t>
            </a:r>
            <a:r>
              <a:rPr lang="tr-TR" dirty="0" err="1" smtClean="0"/>
              <a:t>marijuana</a:t>
            </a:r>
            <a:r>
              <a:rPr lang="tr-TR" dirty="0" smtClean="0"/>
              <a:t>,  kokain vb.)</a:t>
            </a:r>
          </a:p>
          <a:p>
            <a:pPr lvl="2" eaLnBrk="1" hangingPunct="1">
              <a:lnSpc>
                <a:spcPct val="90000"/>
              </a:lnSpc>
            </a:pPr>
            <a:r>
              <a:rPr lang="tr-TR" dirty="0" smtClean="0"/>
              <a:t>Farklı </a:t>
            </a:r>
            <a:r>
              <a:rPr lang="tr-TR" dirty="0" err="1" smtClean="0"/>
              <a:t>entoksikasyon</a:t>
            </a:r>
            <a:r>
              <a:rPr lang="tr-TR" dirty="0" smtClean="0"/>
              <a:t> bulguları vardır.</a:t>
            </a:r>
          </a:p>
          <a:p>
            <a:pPr lvl="2" eaLnBrk="1" hangingPunct="1">
              <a:lnSpc>
                <a:spcPct val="90000"/>
              </a:lnSpc>
            </a:pPr>
            <a:r>
              <a:rPr lang="tr-TR" dirty="0" smtClean="0"/>
              <a:t>Klinik değerlendirme ile bir çok maddenin </a:t>
            </a:r>
            <a:r>
              <a:rPr lang="tr-TR" dirty="0" err="1" smtClean="0"/>
              <a:t>entoksikasyonun</a:t>
            </a:r>
            <a:r>
              <a:rPr lang="tr-TR" dirty="0" smtClean="0"/>
              <a:t> belirlenmesi düşük geçerlilik ve güvenirliktedir.</a:t>
            </a:r>
          </a:p>
          <a:p>
            <a:pPr lvl="1" eaLnBrk="1" hangingPunct="1">
              <a:lnSpc>
                <a:spcPct val="90000"/>
              </a:lnSpc>
            </a:pPr>
            <a:r>
              <a:rPr lang="tr-TR" dirty="0" smtClean="0"/>
              <a:t>Madde kullanım miktarı</a:t>
            </a:r>
          </a:p>
          <a:p>
            <a:pPr lvl="1" eaLnBrk="1" hangingPunct="1">
              <a:lnSpc>
                <a:spcPct val="90000"/>
              </a:lnSpc>
            </a:pPr>
            <a:r>
              <a:rPr lang="tr-TR" dirty="0" smtClean="0"/>
              <a:t>Çoğul madde </a:t>
            </a:r>
            <a:r>
              <a:rPr lang="tr-TR" dirty="0" err="1" smtClean="0"/>
              <a:t>entoksikasyonu</a:t>
            </a:r>
            <a:endParaRPr lang="tr-TR" dirty="0" smtClean="0"/>
          </a:p>
          <a:p>
            <a:pPr lvl="1" eaLnBrk="1" hangingPunct="1">
              <a:lnSpc>
                <a:spcPct val="90000"/>
              </a:lnSpc>
            </a:pPr>
            <a:r>
              <a:rPr lang="tr-TR" dirty="0" smtClean="0"/>
              <a:t>Kişinin tolerans düzeyi</a:t>
            </a:r>
          </a:p>
          <a:p>
            <a:pPr eaLnBrk="1" hangingPunct="1">
              <a:lnSpc>
                <a:spcPct val="90000"/>
              </a:lnSpc>
            </a:pPr>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3 Tablo"/>
          <p:cNvGraphicFramePr>
            <a:graphicFrameLocks noGrp="1"/>
          </p:cNvGraphicFramePr>
          <p:nvPr/>
        </p:nvGraphicFramePr>
        <p:xfrm>
          <a:off x="0" y="0"/>
          <a:ext cx="9144000" cy="6655016"/>
        </p:xfrm>
        <a:graphic>
          <a:graphicData uri="http://schemas.openxmlformats.org/drawingml/2006/table">
            <a:tbl>
              <a:tblPr/>
              <a:tblGrid>
                <a:gridCol w="2267744">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418956">
                  <a:extLst>
                    <a:ext uri="{9D8B030D-6E8A-4147-A177-3AD203B41FA5}">
                      <a16:colId xmlns:a16="http://schemas.microsoft.com/office/drawing/2014/main" val="20002"/>
                    </a:ext>
                  </a:extLst>
                </a:gridCol>
                <a:gridCol w="2009028">
                  <a:extLst>
                    <a:ext uri="{9D8B030D-6E8A-4147-A177-3AD203B41FA5}">
                      <a16:colId xmlns:a16="http://schemas.microsoft.com/office/drawing/2014/main" val="20003"/>
                    </a:ext>
                  </a:extLst>
                </a:gridCol>
              </a:tblGrid>
              <a:tr h="731868">
                <a:tc>
                  <a:txBody>
                    <a:bodyPr/>
                    <a:lstStyle/>
                    <a:p>
                      <a:pPr marL="0" indent="0" algn="ctr">
                        <a:lnSpc>
                          <a:spcPct val="115000"/>
                        </a:lnSpc>
                        <a:spcBef>
                          <a:spcPts val="600"/>
                        </a:spcBef>
                        <a:spcAft>
                          <a:spcPts val="0"/>
                        </a:spcAft>
                      </a:pPr>
                      <a:endParaRPr lang="tr-TR" sz="1800" dirty="0">
                        <a:latin typeface="Times New Roman"/>
                        <a:ea typeface="Calibri"/>
                        <a:cs typeface="Times New Roman"/>
                      </a:endParaRPr>
                    </a:p>
                  </a:txBody>
                  <a:tcPr marL="62809" marR="62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2000" b="1" dirty="0">
                          <a:latin typeface="Times New Roman"/>
                          <a:ea typeface="Calibri"/>
                          <a:cs typeface="Times New Roman"/>
                        </a:rPr>
                        <a:t>Kalp Damar Sistemine Etkileri</a:t>
                      </a:r>
                    </a:p>
                  </a:txBody>
                  <a:tcPr marL="62809" marR="62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2000" b="1" dirty="0">
                          <a:latin typeface="Times New Roman"/>
                          <a:ea typeface="Calibri"/>
                          <a:cs typeface="Times New Roman"/>
                        </a:rPr>
                        <a:t>Solunum Sistemine Etkileri</a:t>
                      </a:r>
                    </a:p>
                  </a:txBody>
                  <a:tcPr marL="62809" marR="62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2000" b="1" dirty="0">
                          <a:latin typeface="Times New Roman"/>
                          <a:ea typeface="Calibri"/>
                          <a:cs typeface="Times New Roman"/>
                        </a:rPr>
                        <a:t>Nörolojik Etkileri</a:t>
                      </a:r>
                    </a:p>
                  </a:txBody>
                  <a:tcPr marL="62809" marR="62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65084">
                <a:tc>
                  <a:txBody>
                    <a:bodyPr/>
                    <a:lstStyle/>
                    <a:p>
                      <a:pPr marL="0" indent="0" algn="ctr">
                        <a:lnSpc>
                          <a:spcPct val="115000"/>
                        </a:lnSpc>
                        <a:spcBef>
                          <a:spcPts val="600"/>
                        </a:spcBef>
                        <a:spcAft>
                          <a:spcPts val="0"/>
                        </a:spcAft>
                      </a:pPr>
                      <a:r>
                        <a:rPr lang="tr-TR" sz="1800" b="1" i="1" dirty="0">
                          <a:latin typeface="Times New Roman"/>
                          <a:ea typeface="Calibri"/>
                          <a:cs typeface="Times New Roman"/>
                        </a:rPr>
                        <a:t>Alkol</a:t>
                      </a:r>
                      <a:endParaRPr lang="tr-TR" sz="1800" dirty="0">
                        <a:latin typeface="Times New Roman"/>
                        <a:ea typeface="Calibri"/>
                        <a:cs typeface="Times New Roman"/>
                      </a:endParaRP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err="1">
                          <a:latin typeface="Times New Roman"/>
                          <a:ea typeface="Calibri"/>
                          <a:cs typeface="Times New Roman"/>
                        </a:rPr>
                        <a:t>Periferik</a:t>
                      </a:r>
                      <a:r>
                        <a:rPr lang="tr-TR" sz="1600" dirty="0">
                          <a:latin typeface="Times New Roman"/>
                          <a:ea typeface="Calibri"/>
                          <a:cs typeface="Times New Roman"/>
                        </a:rPr>
                        <a:t> </a:t>
                      </a:r>
                      <a:r>
                        <a:rPr lang="tr-TR" sz="1600" dirty="0" err="1">
                          <a:latin typeface="Times New Roman"/>
                          <a:ea typeface="Calibri"/>
                          <a:cs typeface="Times New Roman"/>
                        </a:rPr>
                        <a:t>Vazodilatasyon</a:t>
                      </a:r>
                      <a:endParaRPr lang="tr-TR" sz="1600" dirty="0">
                        <a:latin typeface="Times New Roman"/>
                        <a:ea typeface="Calibri"/>
                        <a:cs typeface="Times New Roman"/>
                      </a:endParaRPr>
                    </a:p>
                    <a:p>
                      <a:pPr marL="0" indent="0" algn="ctr">
                        <a:lnSpc>
                          <a:spcPct val="115000"/>
                        </a:lnSpc>
                        <a:spcBef>
                          <a:spcPts val="600"/>
                        </a:spcBef>
                        <a:spcAft>
                          <a:spcPts val="0"/>
                        </a:spcAft>
                      </a:pPr>
                      <a:r>
                        <a:rPr lang="tr-TR" sz="1600" dirty="0">
                          <a:latin typeface="Times New Roman"/>
                          <a:ea typeface="Calibri"/>
                          <a:cs typeface="Times New Roman"/>
                        </a:rPr>
                        <a:t>Aritmi riskinin artması</a:t>
                      </a:r>
                    </a:p>
                    <a:p>
                      <a:pPr marL="0" indent="0" algn="ctr">
                        <a:lnSpc>
                          <a:spcPct val="115000"/>
                        </a:lnSpc>
                        <a:spcBef>
                          <a:spcPts val="600"/>
                        </a:spcBef>
                        <a:spcAft>
                          <a:spcPts val="0"/>
                        </a:spcAft>
                      </a:pPr>
                      <a:r>
                        <a:rPr lang="tr-TR" sz="1600" dirty="0" err="1">
                          <a:latin typeface="Times New Roman"/>
                          <a:ea typeface="Calibri"/>
                          <a:cs typeface="Times New Roman"/>
                        </a:rPr>
                        <a:t>Miyokard</a:t>
                      </a:r>
                      <a:r>
                        <a:rPr lang="tr-TR" sz="1600" dirty="0">
                          <a:latin typeface="Times New Roman"/>
                          <a:ea typeface="Calibri"/>
                          <a:cs typeface="Times New Roman"/>
                        </a:rPr>
                        <a:t> işlev bozukluğu</a:t>
                      </a: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a:latin typeface="Times New Roman"/>
                          <a:ea typeface="Calibri"/>
                          <a:cs typeface="Times New Roman"/>
                        </a:rPr>
                        <a:t>Solunum Depresyonu</a:t>
                      </a:r>
                    </a:p>
                    <a:p>
                      <a:pPr marL="0" indent="0" algn="ctr">
                        <a:lnSpc>
                          <a:spcPct val="115000"/>
                        </a:lnSpc>
                        <a:spcBef>
                          <a:spcPts val="600"/>
                        </a:spcBef>
                        <a:spcAft>
                          <a:spcPts val="0"/>
                        </a:spcAft>
                      </a:pPr>
                      <a:r>
                        <a:rPr lang="tr-TR" sz="1600" dirty="0" err="1">
                          <a:latin typeface="Times New Roman"/>
                          <a:ea typeface="Calibri"/>
                          <a:cs typeface="Times New Roman"/>
                        </a:rPr>
                        <a:t>Pulmomer</a:t>
                      </a:r>
                      <a:r>
                        <a:rPr lang="tr-TR" sz="1600" dirty="0">
                          <a:latin typeface="Times New Roman"/>
                          <a:ea typeface="Calibri"/>
                          <a:cs typeface="Times New Roman"/>
                        </a:rPr>
                        <a:t> </a:t>
                      </a:r>
                      <a:r>
                        <a:rPr lang="tr-TR" sz="1600" dirty="0" err="1">
                          <a:latin typeface="Times New Roman"/>
                          <a:ea typeface="Calibri"/>
                          <a:cs typeface="Times New Roman"/>
                        </a:rPr>
                        <a:t>Klirens</a:t>
                      </a:r>
                      <a:r>
                        <a:rPr lang="tr-TR" sz="1600" dirty="0">
                          <a:latin typeface="Times New Roman"/>
                          <a:ea typeface="Calibri"/>
                          <a:cs typeface="Times New Roman"/>
                        </a:rPr>
                        <a:t> Azalması</a:t>
                      </a:r>
                    </a:p>
                    <a:p>
                      <a:pPr marL="0" indent="0" algn="ctr">
                        <a:lnSpc>
                          <a:spcPct val="115000"/>
                        </a:lnSpc>
                        <a:spcBef>
                          <a:spcPts val="600"/>
                        </a:spcBef>
                        <a:spcAft>
                          <a:spcPts val="0"/>
                        </a:spcAft>
                      </a:pPr>
                      <a:r>
                        <a:rPr lang="tr-TR" sz="1600" dirty="0" err="1">
                          <a:latin typeface="Times New Roman"/>
                          <a:ea typeface="Calibri"/>
                          <a:cs typeface="Times New Roman"/>
                        </a:rPr>
                        <a:t>Pnömoni</a:t>
                      </a:r>
                      <a:r>
                        <a:rPr lang="tr-TR" sz="1600" dirty="0">
                          <a:latin typeface="Times New Roman"/>
                          <a:ea typeface="Calibri"/>
                          <a:cs typeface="Times New Roman"/>
                        </a:rPr>
                        <a:t> riski</a:t>
                      </a:r>
                    </a:p>
                    <a:p>
                      <a:pPr marL="0" indent="0" algn="ctr">
                        <a:lnSpc>
                          <a:spcPct val="115000"/>
                        </a:lnSpc>
                        <a:spcBef>
                          <a:spcPts val="600"/>
                        </a:spcBef>
                        <a:spcAft>
                          <a:spcPts val="0"/>
                        </a:spcAft>
                      </a:pPr>
                      <a:r>
                        <a:rPr lang="tr-TR" sz="1600" dirty="0">
                          <a:latin typeface="Times New Roman"/>
                          <a:ea typeface="Calibri"/>
                          <a:cs typeface="Times New Roman"/>
                        </a:rPr>
                        <a:t>Azalmış </a:t>
                      </a:r>
                      <a:r>
                        <a:rPr lang="tr-TR" sz="1600" dirty="0" err="1">
                          <a:latin typeface="Times New Roman"/>
                          <a:ea typeface="Calibri"/>
                          <a:cs typeface="Times New Roman"/>
                        </a:rPr>
                        <a:t>pulmoner</a:t>
                      </a:r>
                      <a:r>
                        <a:rPr lang="tr-TR" sz="1600" dirty="0">
                          <a:latin typeface="Times New Roman"/>
                          <a:ea typeface="Calibri"/>
                          <a:cs typeface="Times New Roman"/>
                        </a:rPr>
                        <a:t> </a:t>
                      </a:r>
                      <a:r>
                        <a:rPr lang="tr-TR" sz="1600" dirty="0" err="1">
                          <a:latin typeface="Times New Roman"/>
                          <a:ea typeface="Calibri"/>
                          <a:cs typeface="Times New Roman"/>
                        </a:rPr>
                        <a:t>vaskuler</a:t>
                      </a:r>
                      <a:r>
                        <a:rPr lang="tr-TR" sz="1600" dirty="0">
                          <a:latin typeface="Times New Roman"/>
                          <a:ea typeface="Calibri"/>
                          <a:cs typeface="Times New Roman"/>
                        </a:rPr>
                        <a:t> </a:t>
                      </a:r>
                      <a:r>
                        <a:rPr lang="tr-TR" sz="1600" dirty="0" err="1">
                          <a:latin typeface="Times New Roman"/>
                          <a:ea typeface="Calibri"/>
                          <a:cs typeface="Times New Roman"/>
                        </a:rPr>
                        <a:t>resistans</a:t>
                      </a:r>
                      <a:endParaRPr lang="tr-TR" sz="1600" dirty="0">
                        <a:latin typeface="Times New Roman"/>
                        <a:ea typeface="Calibri"/>
                        <a:cs typeface="Times New Roman"/>
                      </a:endParaRP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a:latin typeface="Times New Roman"/>
                          <a:ea typeface="Calibri"/>
                          <a:cs typeface="Times New Roman"/>
                        </a:rPr>
                        <a:t>Bilinç skalasında düşüklük</a:t>
                      </a:r>
                    </a:p>
                    <a:p>
                      <a:pPr marL="0" indent="0" algn="ctr">
                        <a:lnSpc>
                          <a:spcPct val="115000"/>
                        </a:lnSpc>
                        <a:spcBef>
                          <a:spcPts val="600"/>
                        </a:spcBef>
                        <a:spcAft>
                          <a:spcPts val="0"/>
                        </a:spcAft>
                      </a:pPr>
                      <a:r>
                        <a:rPr lang="tr-TR" sz="1600" dirty="0" err="1">
                          <a:latin typeface="Times New Roman"/>
                          <a:ea typeface="Calibri"/>
                          <a:cs typeface="Times New Roman"/>
                        </a:rPr>
                        <a:t>Disinhibisyon</a:t>
                      </a:r>
                      <a:endParaRPr lang="tr-TR" sz="1600" dirty="0">
                        <a:latin typeface="Times New Roman"/>
                        <a:ea typeface="Calibri"/>
                        <a:cs typeface="Times New Roman"/>
                      </a:endParaRP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43792">
                <a:tc>
                  <a:txBody>
                    <a:bodyPr/>
                    <a:lstStyle/>
                    <a:p>
                      <a:pPr marL="0" indent="0" algn="ctr">
                        <a:lnSpc>
                          <a:spcPct val="115000"/>
                        </a:lnSpc>
                        <a:spcBef>
                          <a:spcPts val="600"/>
                        </a:spcBef>
                        <a:spcAft>
                          <a:spcPts val="0"/>
                        </a:spcAft>
                      </a:pPr>
                      <a:r>
                        <a:rPr lang="tr-TR" sz="1800" b="1" i="1" dirty="0">
                          <a:latin typeface="Times New Roman"/>
                          <a:ea typeface="Calibri"/>
                          <a:cs typeface="Times New Roman"/>
                        </a:rPr>
                        <a:t>Uyarıcılar;</a:t>
                      </a:r>
                      <a:endParaRPr lang="tr-TR" sz="1800" dirty="0">
                        <a:latin typeface="Times New Roman"/>
                        <a:ea typeface="Calibri"/>
                        <a:cs typeface="Times New Roman"/>
                      </a:endParaRPr>
                    </a:p>
                    <a:p>
                      <a:pPr marL="0" indent="0" algn="ctr">
                        <a:lnSpc>
                          <a:spcPct val="115000"/>
                        </a:lnSpc>
                        <a:spcBef>
                          <a:spcPts val="600"/>
                        </a:spcBef>
                        <a:spcAft>
                          <a:spcPts val="0"/>
                        </a:spcAft>
                      </a:pPr>
                      <a:r>
                        <a:rPr lang="tr-TR" sz="1800" b="1" i="1" dirty="0">
                          <a:latin typeface="Times New Roman"/>
                          <a:ea typeface="Calibri"/>
                          <a:cs typeface="Times New Roman"/>
                        </a:rPr>
                        <a:t>Kokain,</a:t>
                      </a:r>
                      <a:endParaRPr lang="tr-TR" sz="1800" dirty="0">
                        <a:latin typeface="Times New Roman"/>
                        <a:ea typeface="Calibri"/>
                        <a:cs typeface="Times New Roman"/>
                      </a:endParaRPr>
                    </a:p>
                    <a:p>
                      <a:pPr marL="0" indent="0" algn="ctr">
                        <a:lnSpc>
                          <a:spcPct val="115000"/>
                        </a:lnSpc>
                        <a:spcBef>
                          <a:spcPts val="600"/>
                        </a:spcBef>
                        <a:spcAft>
                          <a:spcPts val="0"/>
                        </a:spcAft>
                      </a:pPr>
                      <a:r>
                        <a:rPr lang="tr-TR" sz="1800" b="1" i="1" dirty="0" err="1">
                          <a:latin typeface="Times New Roman"/>
                          <a:ea typeface="Calibri"/>
                          <a:cs typeface="Times New Roman"/>
                        </a:rPr>
                        <a:t>Metamfetamin</a:t>
                      </a:r>
                      <a:endParaRPr lang="tr-TR" sz="1800" dirty="0">
                        <a:latin typeface="Times New Roman"/>
                        <a:ea typeface="Calibri"/>
                        <a:cs typeface="Times New Roman"/>
                      </a:endParaRPr>
                    </a:p>
                    <a:p>
                      <a:pPr marL="0" indent="0" algn="ctr">
                        <a:lnSpc>
                          <a:spcPct val="115000"/>
                        </a:lnSpc>
                        <a:spcBef>
                          <a:spcPts val="600"/>
                        </a:spcBef>
                        <a:spcAft>
                          <a:spcPts val="0"/>
                        </a:spcAft>
                      </a:pPr>
                      <a:r>
                        <a:rPr lang="tr-TR" sz="1800" b="1" i="1" dirty="0" err="1">
                          <a:latin typeface="Times New Roman"/>
                          <a:ea typeface="Calibri"/>
                          <a:cs typeface="Times New Roman"/>
                        </a:rPr>
                        <a:t>Ekstazy</a:t>
                      </a:r>
                      <a:r>
                        <a:rPr lang="tr-TR" sz="1800" b="1" i="1" dirty="0">
                          <a:latin typeface="Times New Roman"/>
                          <a:ea typeface="Calibri"/>
                          <a:cs typeface="Times New Roman"/>
                        </a:rPr>
                        <a:t>,</a:t>
                      </a:r>
                      <a:endParaRPr lang="tr-TR" sz="1800" dirty="0">
                        <a:latin typeface="Times New Roman"/>
                        <a:ea typeface="Calibri"/>
                        <a:cs typeface="Times New Roman"/>
                      </a:endParaRPr>
                    </a:p>
                    <a:p>
                      <a:pPr marL="0" indent="0" algn="ctr">
                        <a:lnSpc>
                          <a:spcPct val="115000"/>
                        </a:lnSpc>
                        <a:spcBef>
                          <a:spcPts val="600"/>
                        </a:spcBef>
                        <a:spcAft>
                          <a:spcPts val="0"/>
                        </a:spcAft>
                      </a:pPr>
                      <a:r>
                        <a:rPr lang="tr-TR" sz="1800" b="1" i="1" dirty="0">
                          <a:latin typeface="Times New Roman"/>
                          <a:ea typeface="Calibri"/>
                          <a:cs typeface="Times New Roman"/>
                        </a:rPr>
                        <a:t>MDMA</a:t>
                      </a:r>
                      <a:endParaRPr lang="tr-TR" sz="1800" dirty="0">
                        <a:latin typeface="Times New Roman"/>
                        <a:ea typeface="Calibri"/>
                        <a:cs typeface="Times New Roman"/>
                      </a:endParaRP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a:latin typeface="Times New Roman"/>
                          <a:ea typeface="Calibri"/>
                          <a:cs typeface="Times New Roman"/>
                        </a:rPr>
                        <a:t>Taşikardi, hipertansiyon, </a:t>
                      </a:r>
                      <a:r>
                        <a:rPr lang="tr-TR" sz="1600" dirty="0" err="1">
                          <a:latin typeface="Times New Roman"/>
                          <a:ea typeface="Calibri"/>
                          <a:cs typeface="Times New Roman"/>
                        </a:rPr>
                        <a:t>vazokonstriksiyon</a:t>
                      </a:r>
                      <a:r>
                        <a:rPr lang="tr-TR" sz="1600" dirty="0">
                          <a:latin typeface="Times New Roman"/>
                          <a:ea typeface="Calibri"/>
                          <a:cs typeface="Times New Roman"/>
                        </a:rPr>
                        <a:t>, aritmi,</a:t>
                      </a:r>
                    </a:p>
                    <a:p>
                      <a:pPr marL="0" indent="0" algn="ctr">
                        <a:lnSpc>
                          <a:spcPct val="115000"/>
                        </a:lnSpc>
                        <a:spcBef>
                          <a:spcPts val="600"/>
                        </a:spcBef>
                        <a:spcAft>
                          <a:spcPts val="0"/>
                        </a:spcAft>
                      </a:pPr>
                      <a:r>
                        <a:rPr lang="tr-TR" sz="1600" dirty="0">
                          <a:latin typeface="Times New Roman"/>
                          <a:ea typeface="Calibri"/>
                          <a:cs typeface="Times New Roman"/>
                        </a:rPr>
                        <a:t>Miyokart </a:t>
                      </a:r>
                      <a:r>
                        <a:rPr lang="tr-TR" sz="1600" dirty="0" err="1">
                          <a:latin typeface="Times New Roman"/>
                          <a:ea typeface="Calibri"/>
                          <a:cs typeface="Times New Roman"/>
                        </a:rPr>
                        <a:t>iskemisi</a:t>
                      </a:r>
                      <a:endParaRPr lang="tr-TR" sz="1600" dirty="0">
                        <a:latin typeface="Times New Roman"/>
                        <a:ea typeface="Calibri"/>
                        <a:cs typeface="Times New Roman"/>
                      </a:endParaRP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a:latin typeface="Times New Roman"/>
                          <a:ea typeface="Calibri"/>
                          <a:cs typeface="Times New Roman"/>
                        </a:rPr>
                        <a:t>Solunum hızının artması</a:t>
                      </a: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a:latin typeface="Times New Roman"/>
                          <a:ea typeface="Calibri"/>
                          <a:cs typeface="Times New Roman"/>
                        </a:rPr>
                        <a:t>Ajitasyon, </a:t>
                      </a:r>
                      <a:r>
                        <a:rPr lang="tr-TR" sz="1600" dirty="0" err="1">
                          <a:latin typeface="Times New Roman"/>
                          <a:ea typeface="Calibri"/>
                          <a:cs typeface="Times New Roman"/>
                        </a:rPr>
                        <a:t>agresyon</a:t>
                      </a:r>
                      <a:r>
                        <a:rPr lang="tr-TR" sz="1600" dirty="0">
                          <a:latin typeface="Times New Roman"/>
                          <a:ea typeface="Calibri"/>
                          <a:cs typeface="Times New Roman"/>
                        </a:rPr>
                        <a:t>, </a:t>
                      </a:r>
                      <a:r>
                        <a:rPr lang="tr-TR" sz="1600" dirty="0" err="1">
                          <a:latin typeface="Times New Roman"/>
                          <a:ea typeface="Calibri"/>
                          <a:cs typeface="Times New Roman"/>
                        </a:rPr>
                        <a:t>anksiyete</a:t>
                      </a:r>
                      <a:r>
                        <a:rPr lang="tr-TR" sz="1600" dirty="0">
                          <a:latin typeface="Times New Roman"/>
                          <a:ea typeface="Calibri"/>
                          <a:cs typeface="Times New Roman"/>
                        </a:rPr>
                        <a:t>, </a:t>
                      </a:r>
                      <a:r>
                        <a:rPr lang="tr-TR" sz="1600" dirty="0" err="1">
                          <a:latin typeface="Times New Roman"/>
                          <a:ea typeface="Calibri"/>
                          <a:cs typeface="Times New Roman"/>
                        </a:rPr>
                        <a:t>deliryum</a:t>
                      </a:r>
                      <a:r>
                        <a:rPr lang="tr-TR" sz="1600" dirty="0">
                          <a:latin typeface="Times New Roman"/>
                          <a:ea typeface="Calibri"/>
                          <a:cs typeface="Times New Roman"/>
                        </a:rPr>
                        <a:t>, epileptik nöbetler</a:t>
                      </a: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3072">
                <a:tc>
                  <a:txBody>
                    <a:bodyPr/>
                    <a:lstStyle/>
                    <a:p>
                      <a:pPr marL="0" indent="0" algn="ctr">
                        <a:lnSpc>
                          <a:spcPct val="115000"/>
                        </a:lnSpc>
                        <a:spcBef>
                          <a:spcPts val="600"/>
                        </a:spcBef>
                        <a:spcAft>
                          <a:spcPts val="0"/>
                        </a:spcAft>
                      </a:pPr>
                      <a:r>
                        <a:rPr lang="tr-TR" sz="1800" b="1" i="1" dirty="0" err="1">
                          <a:latin typeface="Times New Roman"/>
                          <a:ea typeface="Calibri"/>
                          <a:cs typeface="Times New Roman"/>
                        </a:rPr>
                        <a:t>Sedatif</a:t>
                      </a:r>
                      <a:r>
                        <a:rPr lang="tr-TR" sz="1800" b="1" i="1" dirty="0">
                          <a:latin typeface="Times New Roman"/>
                          <a:ea typeface="Calibri"/>
                          <a:cs typeface="Times New Roman"/>
                        </a:rPr>
                        <a:t>-</a:t>
                      </a:r>
                      <a:r>
                        <a:rPr lang="tr-TR" sz="1800" b="1" i="1" dirty="0" err="1">
                          <a:latin typeface="Times New Roman"/>
                          <a:ea typeface="Calibri"/>
                          <a:cs typeface="Times New Roman"/>
                        </a:rPr>
                        <a:t>hipnotikler</a:t>
                      </a:r>
                      <a:r>
                        <a:rPr lang="tr-TR" sz="1800" b="1" i="1" dirty="0">
                          <a:latin typeface="Times New Roman"/>
                          <a:ea typeface="Calibri"/>
                          <a:cs typeface="Times New Roman"/>
                        </a:rPr>
                        <a:t>, </a:t>
                      </a:r>
                      <a:r>
                        <a:rPr lang="tr-TR" sz="1800" b="1" i="1" dirty="0" err="1" smtClean="0">
                          <a:latin typeface="Times New Roman"/>
                          <a:ea typeface="Calibri"/>
                          <a:cs typeface="Times New Roman"/>
                        </a:rPr>
                        <a:t>Benzodiazepin</a:t>
                      </a:r>
                      <a:r>
                        <a:rPr lang="tr-TR" sz="1800" b="1" i="1" dirty="0" smtClean="0">
                          <a:latin typeface="Times New Roman"/>
                          <a:ea typeface="Calibri"/>
                          <a:cs typeface="Times New Roman"/>
                        </a:rPr>
                        <a:t>,</a:t>
                      </a:r>
                    </a:p>
                    <a:p>
                      <a:pPr marL="0" indent="0" algn="ctr">
                        <a:lnSpc>
                          <a:spcPct val="115000"/>
                        </a:lnSpc>
                        <a:spcBef>
                          <a:spcPts val="600"/>
                        </a:spcBef>
                        <a:spcAft>
                          <a:spcPts val="0"/>
                        </a:spcAft>
                      </a:pPr>
                      <a:r>
                        <a:rPr lang="tr-TR" sz="1800" b="1" i="1" dirty="0" smtClean="0">
                          <a:latin typeface="Times New Roman"/>
                          <a:ea typeface="Calibri"/>
                          <a:cs typeface="Times New Roman"/>
                        </a:rPr>
                        <a:t> </a:t>
                      </a:r>
                      <a:r>
                        <a:rPr lang="tr-TR" sz="1800" b="1" i="1" dirty="0" err="1">
                          <a:latin typeface="Times New Roman"/>
                          <a:ea typeface="Calibri"/>
                          <a:cs typeface="Times New Roman"/>
                        </a:rPr>
                        <a:t>opioid</a:t>
                      </a:r>
                      <a:r>
                        <a:rPr lang="tr-TR" sz="1800" b="1" i="1" dirty="0" smtClean="0">
                          <a:latin typeface="Times New Roman"/>
                          <a:ea typeface="Calibri"/>
                          <a:cs typeface="Times New Roman"/>
                        </a:rPr>
                        <a:t>,</a:t>
                      </a:r>
                    </a:p>
                    <a:p>
                      <a:pPr marL="0" indent="0" algn="ctr">
                        <a:lnSpc>
                          <a:spcPct val="115000"/>
                        </a:lnSpc>
                        <a:spcBef>
                          <a:spcPts val="600"/>
                        </a:spcBef>
                        <a:spcAft>
                          <a:spcPts val="0"/>
                        </a:spcAft>
                      </a:pPr>
                      <a:r>
                        <a:rPr lang="tr-TR" sz="1800" b="1" i="1" dirty="0" smtClean="0">
                          <a:latin typeface="Times New Roman"/>
                          <a:ea typeface="Calibri"/>
                          <a:cs typeface="Times New Roman"/>
                        </a:rPr>
                        <a:t> </a:t>
                      </a:r>
                      <a:r>
                        <a:rPr lang="tr-TR" sz="1800" b="1" i="1" dirty="0" err="1">
                          <a:latin typeface="Times New Roman"/>
                          <a:ea typeface="Calibri"/>
                          <a:cs typeface="Times New Roman"/>
                        </a:rPr>
                        <a:t>marijuana</a:t>
                      </a:r>
                      <a:r>
                        <a:rPr lang="tr-TR" sz="1800" b="1" i="1" dirty="0">
                          <a:latin typeface="Times New Roman"/>
                          <a:ea typeface="Calibri"/>
                          <a:cs typeface="Times New Roman"/>
                        </a:rPr>
                        <a:t>, </a:t>
                      </a:r>
                      <a:endParaRPr lang="tr-TR" sz="1800" dirty="0">
                        <a:latin typeface="Times New Roman"/>
                        <a:ea typeface="Calibri"/>
                        <a:cs typeface="Times New Roman"/>
                      </a:endParaRP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a:latin typeface="Times New Roman"/>
                          <a:ea typeface="Calibri"/>
                          <a:cs typeface="Times New Roman"/>
                        </a:rPr>
                        <a:t>Sistemik </a:t>
                      </a:r>
                      <a:r>
                        <a:rPr lang="tr-TR" sz="1600" dirty="0" err="1">
                          <a:latin typeface="Times New Roman"/>
                          <a:ea typeface="Calibri"/>
                          <a:cs typeface="Times New Roman"/>
                        </a:rPr>
                        <a:t>vasküler</a:t>
                      </a:r>
                      <a:r>
                        <a:rPr lang="tr-TR" sz="1600" dirty="0">
                          <a:latin typeface="Times New Roman"/>
                          <a:ea typeface="Calibri"/>
                          <a:cs typeface="Times New Roman"/>
                        </a:rPr>
                        <a:t> dirençte artma</a:t>
                      </a: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err="1">
                          <a:latin typeface="Times New Roman"/>
                          <a:ea typeface="Calibri"/>
                          <a:cs typeface="Times New Roman"/>
                        </a:rPr>
                        <a:t>Opioid</a:t>
                      </a:r>
                      <a:r>
                        <a:rPr lang="tr-TR" sz="1600" dirty="0">
                          <a:latin typeface="Times New Roman"/>
                          <a:ea typeface="Calibri"/>
                          <a:cs typeface="Times New Roman"/>
                        </a:rPr>
                        <a:t> kullanımında solunum dürtüsünde azalma</a:t>
                      </a: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Bef>
                          <a:spcPts val="600"/>
                        </a:spcBef>
                        <a:spcAft>
                          <a:spcPts val="0"/>
                        </a:spcAft>
                      </a:pPr>
                      <a:r>
                        <a:rPr lang="tr-TR" sz="1600" dirty="0" smtClean="0">
                          <a:latin typeface="Times New Roman"/>
                          <a:ea typeface="Calibri"/>
                          <a:cs typeface="Times New Roman"/>
                        </a:rPr>
                        <a:t>Bilinç </a:t>
                      </a:r>
                      <a:r>
                        <a:rPr lang="tr-TR" sz="1600" dirty="0">
                          <a:latin typeface="Times New Roman"/>
                          <a:ea typeface="Calibri"/>
                          <a:cs typeface="Times New Roman"/>
                        </a:rPr>
                        <a:t>düzeyinde bozulma, şaşkınlık, psikoz</a:t>
                      </a:r>
                    </a:p>
                  </a:txBody>
                  <a:tcPr marL="62809" marR="62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tr-TR" smtClean="0"/>
              <a:t>Madde Kullanımının Yol Açtığı Bozukluklar</a:t>
            </a:r>
            <a:endParaRPr lang="en-US" smtClean="0"/>
          </a:p>
        </p:txBody>
      </p:sp>
      <p:sp>
        <p:nvSpPr>
          <p:cNvPr id="9219" name="Rectangle 3"/>
          <p:cNvSpPr>
            <a:spLocks noGrp="1" noChangeArrowheads="1"/>
          </p:cNvSpPr>
          <p:nvPr>
            <p:ph type="body" idx="1"/>
          </p:nvPr>
        </p:nvSpPr>
        <p:spPr>
          <a:xfrm>
            <a:off x="755576" y="2017713"/>
            <a:ext cx="4160912" cy="4114800"/>
          </a:xfrm>
        </p:spPr>
        <p:txBody>
          <a:bodyPr>
            <a:normAutofit lnSpcReduction="10000"/>
          </a:bodyPr>
          <a:lstStyle/>
          <a:p>
            <a:pPr eaLnBrk="1" hangingPunct="1">
              <a:lnSpc>
                <a:spcPct val="90000"/>
              </a:lnSpc>
            </a:pPr>
            <a:r>
              <a:rPr lang="tr-TR" sz="2800" b="1" dirty="0" err="1" smtClean="0"/>
              <a:t>Entoksikasyon</a:t>
            </a:r>
            <a:endParaRPr lang="tr-TR" sz="2800" b="1" dirty="0" smtClean="0"/>
          </a:p>
          <a:p>
            <a:pPr eaLnBrk="1" hangingPunct="1">
              <a:lnSpc>
                <a:spcPct val="90000"/>
              </a:lnSpc>
            </a:pPr>
            <a:r>
              <a:rPr lang="tr-TR" sz="2800" b="1" dirty="0" smtClean="0"/>
              <a:t>Yoksunluk</a:t>
            </a:r>
          </a:p>
          <a:p>
            <a:pPr eaLnBrk="1" hangingPunct="1">
              <a:lnSpc>
                <a:spcPct val="90000"/>
              </a:lnSpc>
            </a:pPr>
            <a:r>
              <a:rPr lang="tr-TR" sz="2800" b="1" dirty="0" err="1" smtClean="0"/>
              <a:t>Deliryum</a:t>
            </a:r>
            <a:endParaRPr lang="tr-TR" sz="2800" b="1" dirty="0" smtClean="0"/>
          </a:p>
          <a:p>
            <a:pPr eaLnBrk="1" hangingPunct="1">
              <a:lnSpc>
                <a:spcPct val="90000"/>
              </a:lnSpc>
            </a:pPr>
            <a:r>
              <a:rPr lang="tr-TR" sz="2400" dirty="0" err="1" smtClean="0"/>
              <a:t>Demans</a:t>
            </a:r>
            <a:endParaRPr lang="tr-TR" sz="2400" dirty="0" smtClean="0"/>
          </a:p>
          <a:p>
            <a:pPr eaLnBrk="1" hangingPunct="1">
              <a:lnSpc>
                <a:spcPct val="90000"/>
              </a:lnSpc>
            </a:pPr>
            <a:r>
              <a:rPr lang="tr-TR" sz="2400" dirty="0" err="1" smtClean="0"/>
              <a:t>Amnestik</a:t>
            </a:r>
            <a:r>
              <a:rPr lang="tr-TR" sz="2400" dirty="0" smtClean="0"/>
              <a:t> Sendrom</a:t>
            </a:r>
          </a:p>
          <a:p>
            <a:pPr eaLnBrk="1" hangingPunct="1">
              <a:lnSpc>
                <a:spcPct val="90000"/>
              </a:lnSpc>
            </a:pPr>
            <a:r>
              <a:rPr lang="tr-TR" sz="2800" b="1" dirty="0" err="1" smtClean="0"/>
              <a:t>Psikotik</a:t>
            </a:r>
            <a:r>
              <a:rPr lang="tr-TR" sz="2800" b="1" dirty="0" smtClean="0"/>
              <a:t> Bozukluk</a:t>
            </a:r>
          </a:p>
          <a:p>
            <a:pPr eaLnBrk="1" hangingPunct="1">
              <a:lnSpc>
                <a:spcPct val="90000"/>
              </a:lnSpc>
            </a:pPr>
            <a:r>
              <a:rPr lang="tr-TR" sz="2800" b="1" dirty="0" err="1" smtClean="0"/>
              <a:t>Duygudurum</a:t>
            </a:r>
            <a:r>
              <a:rPr lang="tr-TR" sz="2800" b="1" dirty="0" smtClean="0"/>
              <a:t> Bozukluğu</a:t>
            </a:r>
          </a:p>
          <a:p>
            <a:pPr eaLnBrk="1" hangingPunct="1">
              <a:lnSpc>
                <a:spcPct val="90000"/>
              </a:lnSpc>
            </a:pPr>
            <a:r>
              <a:rPr lang="tr-TR" sz="2800" b="1" dirty="0" err="1" smtClean="0"/>
              <a:t>Anksiyete</a:t>
            </a:r>
            <a:r>
              <a:rPr lang="tr-TR" sz="2800" b="1" dirty="0" smtClean="0"/>
              <a:t> Bozukluğu</a:t>
            </a:r>
          </a:p>
          <a:p>
            <a:pPr eaLnBrk="1" hangingPunct="1">
              <a:lnSpc>
                <a:spcPct val="90000"/>
              </a:lnSpc>
            </a:pPr>
            <a:r>
              <a:rPr lang="tr-TR" sz="2400" dirty="0" smtClean="0"/>
              <a:t>Cinsel İşlev Bozukluğu</a:t>
            </a:r>
          </a:p>
          <a:p>
            <a:pPr eaLnBrk="1" hangingPunct="1">
              <a:lnSpc>
                <a:spcPct val="90000"/>
              </a:lnSpc>
            </a:pPr>
            <a:r>
              <a:rPr lang="tr-TR" sz="2400" dirty="0" smtClean="0"/>
              <a:t>Uyku Bozukluğu</a:t>
            </a: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1607</Words>
  <Application>Microsoft Office PowerPoint</Application>
  <PresentationFormat>Ekran Gösterisi (4:3)</PresentationFormat>
  <Paragraphs>304</Paragraphs>
  <Slides>33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33</vt:i4>
      </vt:variant>
    </vt:vector>
  </HeadingPairs>
  <TitlesOfParts>
    <vt:vector size="37" baseType="lpstr">
      <vt:lpstr>Arial</vt:lpstr>
      <vt:lpstr>Calibri</vt:lpstr>
      <vt:lpstr>Times New Roman</vt:lpstr>
      <vt:lpstr>Ofis Teması</vt:lpstr>
      <vt:lpstr>Madde Kullanım Bozukluğu ve Eşlik Eden Durumlarda Olguların Yönlendirilmesi</vt:lpstr>
      <vt:lpstr>PowerPoint Sunusu</vt:lpstr>
      <vt:lpstr>Madde Etkisinde Hastanın Değerlendirilmesi</vt:lpstr>
      <vt:lpstr>Değerlendirme</vt:lpstr>
      <vt:lpstr>Kullanıcı Özellikleri</vt:lpstr>
      <vt:lpstr>Yoksunluk Bulguları</vt:lpstr>
      <vt:lpstr>Entoksikasyon Bulguları</vt:lpstr>
      <vt:lpstr>PowerPoint Sunusu</vt:lpstr>
      <vt:lpstr>Madde Kullanımının Yol Açtığı Bozukluklar</vt:lpstr>
      <vt:lpstr>Şiddet riskinin değerlendirilmesi </vt:lpstr>
      <vt:lpstr>PowerPoint Sunusu</vt:lpstr>
      <vt:lpstr>Temel Güvenliği Tehlikeye Sokan Davranışlar</vt:lpstr>
      <vt:lpstr>Saldırganlık Riskini arttıran durumlar ve öngörücüler</vt:lpstr>
      <vt:lpstr>Saldırganlık Riskini arttıran durumlar ve öngörücüler</vt:lpstr>
      <vt:lpstr>Şiddet Tipleri</vt:lpstr>
      <vt:lpstr>Temel Güvenliği Tehlikeye Sokan Davranışlar</vt:lpstr>
      <vt:lpstr>Saldırganlık Riskini arttıran durumlar ve öngörücüler</vt:lpstr>
      <vt:lpstr>Saldırganlık Riskini arttıran durumlar ve öngörücüler</vt:lpstr>
      <vt:lpstr>PowerPoint Sunusu</vt:lpstr>
      <vt:lpstr>Güvenliğin sağlanması</vt:lpstr>
      <vt:lpstr>PowerPoint Sunusu</vt:lpstr>
      <vt:lpstr>PowerPoint Sunusu</vt:lpstr>
      <vt:lpstr>Temel Güvenlik için Yapılması Gerekenler</vt:lpstr>
      <vt:lpstr>PowerPoint Sunusu</vt:lpstr>
      <vt:lpstr>Ajite Hasta Önlemleri</vt:lpstr>
      <vt:lpstr>Ajite Olguda İlaç Tedavisi</vt:lpstr>
      <vt:lpstr>Belirlemeye ve Tedaviye Yönelik Engeller</vt:lpstr>
      <vt:lpstr>Sağlık Profesyonelinin Eğilimleri</vt:lpstr>
      <vt:lpstr>Kabullenmenin Sağlanması</vt:lpstr>
      <vt:lpstr>Danışanın Tepkileri</vt:lpstr>
      <vt:lpstr>Yardımcı Olacak Öneriler</vt:lpstr>
      <vt:lpstr>Tedavi Sonrası Kısa Bilgilendirme</vt:lpstr>
      <vt:lpstr>Uyuşturucu İle Mücadele Danışma ve Destek Hattı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Kullanım Bozukluğu ve Eşlik Eden Durumlarda Olguların Yönlendirilmesi</dc:title>
  <dc:creator>DR</dc:creator>
  <cp:lastModifiedBy>TAŞKIN ATAK</cp:lastModifiedBy>
  <cp:revision>18</cp:revision>
  <dcterms:created xsi:type="dcterms:W3CDTF">2017-01-15T12:10:43Z</dcterms:created>
  <dcterms:modified xsi:type="dcterms:W3CDTF">2019-02-15T14:33:52Z</dcterms:modified>
</cp:coreProperties>
</file>