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9C05D-9BD5-446F-9147-132EB4FD0A27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035B2-F8B2-40AA-8565-3EDA3642852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17C78-A4D1-442A-8CCF-3BD50CE14302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F4F68-9D4C-486F-A46D-1C7CF511C7D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E8AE0-39A6-4574-8629-2596A5162817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257A3-EB47-4CF1-A4E5-974F60952C4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7E39C-0D4B-4423-82D6-59A2F215934E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85C46-75EF-410A-B08B-4159AB7409F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36DEA-3FD5-4FF3-8142-0DF086237416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C727-0251-4CB2-B821-5752B560B18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90A3F-6154-4ACB-9088-74FE37D6B543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18E74-0F09-4B5B-AF30-2195346B650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044C5-46F3-4689-B6C5-C72028469D35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246B2-F131-4E00-BC35-23D77970191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0ED1A-E68B-4B21-8806-C566D6A3DB10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1DE6C-11EE-4E96-B07D-EC775C9D978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C4700-D5DA-4E65-8D82-3BC1D6F2A0D0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B440D-E8DB-47C4-868C-AC6E96AFB24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633E8-93DD-4C33-B8B7-0A6110832F26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1BEB-8A23-423B-9D62-831F4A34935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3AB75-9B57-4C4E-B2CB-45F4C67527B4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027EC-67E2-436A-A973-CD4AB68B2AB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AED7BA97-B431-4FEE-A904-465C9697BB85}" type="datetimeFigureOut">
              <a:rPr lang="en-US"/>
              <a:pPr>
                <a:defRPr/>
              </a:pPr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5375799F-CF79-4057-92CE-89D0539A661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3575" y="1571613"/>
            <a:ext cx="5260975" cy="2028838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tr-TR" sz="29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MADDE ANALİZ VE SONUÇLARININ ADLİ TIBBİ AÇIDAN YORUMLANMASI</a:t>
            </a:r>
            <a:endParaRPr lang="en-US" sz="29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2308225" y="3886200"/>
            <a:ext cx="4422775" cy="1060554"/>
          </a:xfrm>
          <a:ln>
            <a:solidFill>
              <a:schemeClr val="bg1"/>
            </a:solidFill>
          </a:ln>
        </p:spPr>
        <p:txBody>
          <a:bodyPr anchor="ctr"/>
          <a:lstStyle/>
          <a:p>
            <a:pPr eaLnBrk="1" hangingPunct="1"/>
            <a:r>
              <a:rPr lang="tr-TR" sz="28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Doç.Dr</a:t>
            </a:r>
            <a:r>
              <a:rPr lang="tr-TR" sz="2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.Bülent Şam</a:t>
            </a:r>
          </a:p>
          <a:p>
            <a:pPr eaLnBrk="1" hangingPunct="1"/>
            <a:r>
              <a:rPr lang="tr-TR" sz="2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Adli Tıp Uzmanı, ATK</a:t>
            </a:r>
            <a:endParaRPr lang="en-US" sz="28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Unvan 1"/>
          <p:cNvSpPr>
            <a:spLocks noGrp="1"/>
          </p:cNvSpPr>
          <p:nvPr>
            <p:ph type="title"/>
          </p:nvPr>
        </p:nvSpPr>
        <p:spPr>
          <a:xfrm>
            <a:off x="1498600" y="274638"/>
            <a:ext cx="6235700" cy="909637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tr-TR" altLang="tr-TR" sz="2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Analiz Edilebilen Örnekler</a:t>
            </a:r>
          </a:p>
        </p:txBody>
      </p:sp>
      <p:sp>
        <p:nvSpPr>
          <p:cNvPr id="3075" name="İçerik Yer Tutucusu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 anchor="ctr"/>
          <a:lstStyle/>
          <a:p>
            <a:pPr marL="990600" lvl="1" indent="-533400" defTabSz="914400" eaLnBrk="1" hangingPunct="1">
              <a:buNone/>
            </a:pPr>
            <a:r>
              <a:rPr lang="tr-TR" altLang="tr-T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-Kan: koruyucu madde içeren standart, kapalı tüp/alkol analizi için tüpün tamamı doldurulmalı</a:t>
            </a:r>
          </a:p>
          <a:p>
            <a:pPr marL="990600" lvl="1" indent="-533400" defTabSz="914400" eaLnBrk="1" hangingPunct="1">
              <a:buNone/>
            </a:pPr>
            <a:r>
              <a:rPr lang="tr-TR" altLang="tr-T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-İdrar: koruyucu madde içeren standart, kapalı tüp</a:t>
            </a:r>
          </a:p>
          <a:p>
            <a:pPr marL="990600" lvl="1" indent="-533400" defTabSz="914400" eaLnBrk="1" hangingPunct="1">
              <a:buNone/>
            </a:pPr>
            <a:r>
              <a:rPr lang="tr-TR" altLang="tr-T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-Saç: makasla dipten kesilmiş, kurşun kalem kalınlığında saç tutamı</a:t>
            </a:r>
          </a:p>
          <a:p>
            <a:pPr marL="990600" lvl="1" indent="-533400" defTabSz="914400" eaLnBrk="1" hangingPunct="1">
              <a:buNone/>
            </a:pPr>
            <a:r>
              <a:rPr lang="tr-TR" altLang="tr-T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-Tırnak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Unvan 1"/>
          <p:cNvSpPr>
            <a:spLocks noGrp="1"/>
          </p:cNvSpPr>
          <p:nvPr>
            <p:ph type="title"/>
          </p:nvPr>
        </p:nvSpPr>
        <p:spPr>
          <a:xfrm>
            <a:off x="1498600" y="274638"/>
            <a:ext cx="6235700" cy="909637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tr-TR" altLang="tr-TR" sz="2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Analiz Yöntemleri</a:t>
            </a:r>
          </a:p>
        </p:txBody>
      </p:sp>
      <p:sp>
        <p:nvSpPr>
          <p:cNvPr id="3075" name="İçerik Yer Tutucusu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 anchor="ctr"/>
          <a:lstStyle/>
          <a:p>
            <a:pPr marL="990600" lvl="1" indent="-533400" defTabSz="914400" eaLnBrk="1" hangingPunct="1">
              <a:buNone/>
            </a:pPr>
            <a:r>
              <a:rPr lang="tr-TR" altLang="tr-T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-Tarama Yöntemleri</a:t>
            </a:r>
          </a:p>
          <a:p>
            <a:pPr marL="990600" lvl="1" indent="-533400" defTabSz="914400" eaLnBrk="1" hangingPunct="1">
              <a:buNone/>
            </a:pPr>
            <a:r>
              <a:rPr lang="tr-TR" altLang="tr-T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-Basit Kitler (</a:t>
            </a:r>
            <a:r>
              <a:rPr lang="tr-TR" altLang="tr-TR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Tükrük</a:t>
            </a:r>
            <a:r>
              <a:rPr lang="tr-TR" altLang="tr-T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İdrar/Miktar Tayini Yok)</a:t>
            </a:r>
          </a:p>
          <a:p>
            <a:pPr marL="990600" lvl="1" indent="-533400" defTabSz="914400" eaLnBrk="1" hangingPunct="1">
              <a:buNone/>
            </a:pPr>
            <a:r>
              <a:rPr lang="tr-TR" altLang="tr-T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</a:t>
            </a:r>
            <a:r>
              <a:rPr lang="tr-TR" altLang="tr-TR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İmmunoassay</a:t>
            </a:r>
            <a:r>
              <a:rPr lang="tr-TR" altLang="tr-T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(Tüm Vücut Sıvıları)</a:t>
            </a:r>
          </a:p>
          <a:p>
            <a:pPr marL="990600" lvl="1" indent="-533400" defTabSz="914400" eaLnBrk="1" hangingPunct="1">
              <a:buNone/>
            </a:pPr>
            <a:r>
              <a:rPr lang="tr-TR" altLang="tr-T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-Doğrulama Testleri</a:t>
            </a:r>
          </a:p>
          <a:p>
            <a:pPr marL="990600" lvl="1" indent="-533400" defTabSz="914400" eaLnBrk="1" hangingPunct="1">
              <a:buNone/>
            </a:pPr>
            <a:r>
              <a:rPr lang="tr-TR" altLang="tr-T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-GC-MS/MS</a:t>
            </a:r>
          </a:p>
          <a:p>
            <a:pPr marL="990600" lvl="1" indent="-533400" defTabSz="914400" eaLnBrk="1" hangingPunct="1">
              <a:buNone/>
            </a:pPr>
            <a:r>
              <a:rPr lang="tr-TR" altLang="tr-T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-LC-MS_MS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Unvan 1"/>
          <p:cNvSpPr>
            <a:spLocks noGrp="1"/>
          </p:cNvSpPr>
          <p:nvPr>
            <p:ph type="title"/>
          </p:nvPr>
        </p:nvSpPr>
        <p:spPr>
          <a:xfrm>
            <a:off x="1498600" y="357166"/>
            <a:ext cx="6235700" cy="654032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tr-TR" altLang="tr-TR" sz="3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Tarama Yöntemleri</a:t>
            </a:r>
          </a:p>
        </p:txBody>
      </p:sp>
      <p:sp>
        <p:nvSpPr>
          <p:cNvPr id="3075" name="İçerik Yer Tutucusu 2"/>
          <p:cNvSpPr>
            <a:spLocks noGrp="1"/>
          </p:cNvSpPr>
          <p:nvPr>
            <p:ph idx="1"/>
          </p:nvPr>
        </p:nvSpPr>
        <p:spPr>
          <a:xfrm>
            <a:off x="357158" y="1142984"/>
            <a:ext cx="8572560" cy="5286412"/>
          </a:xfrm>
          <a:ln>
            <a:solidFill>
              <a:schemeClr val="bg1"/>
            </a:solidFill>
          </a:ln>
        </p:spPr>
        <p:txBody>
          <a:bodyPr anchor="ctr"/>
          <a:lstStyle/>
          <a:p>
            <a:pPr marL="990600" lvl="1" indent="-533400" defTabSz="914400" eaLnBrk="1" hangingPunct="1">
              <a:buNone/>
            </a:pPr>
            <a:r>
              <a:rPr lang="tr-TR" altLang="tr-T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tr-TR" altLang="tr-TR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Yanlış Pozitiflik/Negatiflik</a:t>
            </a:r>
          </a:p>
          <a:p>
            <a:pPr marL="990600" lvl="1" indent="-533400" defTabSz="914400" eaLnBrk="1" hangingPunct="1">
              <a:buNone/>
            </a:pPr>
            <a:r>
              <a:rPr lang="tr-TR" altLang="tr-T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-Basit kitler: %70’e varan oranda</a:t>
            </a:r>
          </a:p>
          <a:p>
            <a:pPr marL="990600" lvl="1" indent="-533400" defTabSz="914400" eaLnBrk="1" hangingPunct="1">
              <a:buNone/>
            </a:pPr>
            <a:r>
              <a:rPr lang="tr-TR" altLang="tr-T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-Kompleks Sistemler (CEDIA gibi): Ortalama %5-10</a:t>
            </a:r>
          </a:p>
          <a:p>
            <a:pPr marL="990600" lvl="1" indent="-533400" defTabSz="914400" eaLnBrk="1" hangingPunct="1">
              <a:buNone/>
            </a:pPr>
            <a:r>
              <a:rPr lang="tr-TR" altLang="tr-T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tr-TR" altLang="tr-TR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Tarama Paneli sınırlı</a:t>
            </a:r>
          </a:p>
          <a:p>
            <a:pPr marL="990600" lvl="1" indent="-533400" defTabSz="914400" eaLnBrk="1" hangingPunct="1">
              <a:buNone/>
            </a:pPr>
            <a:r>
              <a:rPr lang="tr-TR" altLang="tr-T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tr-TR" altLang="tr-TR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Hızlı Sonuç</a:t>
            </a:r>
          </a:p>
          <a:p>
            <a:pPr marL="442913" lvl="1" indent="6350" defTabSz="914400" eaLnBrk="1" hangingPunct="1">
              <a:buNone/>
            </a:pPr>
            <a:r>
              <a:rPr lang="tr-TR" altLang="tr-T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-Sonuçlar yalnızca klinik ön tanı amacıyla kullanılmalı</a:t>
            </a:r>
          </a:p>
          <a:p>
            <a:pPr marL="442913" lvl="1" indent="6350" defTabSz="914400" eaLnBrk="1" hangingPunct="1">
              <a:buNone/>
            </a:pPr>
            <a:r>
              <a:rPr lang="tr-TR" altLang="tr-TR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tr-TR" altLang="tr-TR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Altın Standart</a:t>
            </a:r>
            <a:r>
              <a:rPr lang="tr-TR" altLang="tr-TR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Negatif ise bildir, Pozitif ise Doğrulama Testi yaptır/Yaptıramıyorsan bildirme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Unvan 1"/>
          <p:cNvSpPr>
            <a:spLocks noGrp="1"/>
          </p:cNvSpPr>
          <p:nvPr>
            <p:ph type="title"/>
          </p:nvPr>
        </p:nvSpPr>
        <p:spPr>
          <a:xfrm>
            <a:off x="1498600" y="917580"/>
            <a:ext cx="6235700" cy="654032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tr-TR" altLang="tr-TR" sz="3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Doğrulama Yöntemleri</a:t>
            </a:r>
          </a:p>
        </p:txBody>
      </p:sp>
      <p:sp>
        <p:nvSpPr>
          <p:cNvPr id="3075" name="İçerik Yer Tutucusu 2"/>
          <p:cNvSpPr>
            <a:spLocks noGrp="1"/>
          </p:cNvSpPr>
          <p:nvPr>
            <p:ph idx="1"/>
          </p:nvPr>
        </p:nvSpPr>
        <p:spPr>
          <a:xfrm>
            <a:off x="357158" y="1928802"/>
            <a:ext cx="8572560" cy="4214842"/>
          </a:xfrm>
          <a:ln>
            <a:solidFill>
              <a:schemeClr val="bg1"/>
            </a:solidFill>
          </a:ln>
        </p:spPr>
        <p:txBody>
          <a:bodyPr anchor="ctr"/>
          <a:lstStyle/>
          <a:p>
            <a:pPr marL="990600" lvl="1" indent="-533400" defTabSz="914400" eaLnBrk="1" hangingPunct="1">
              <a:buNone/>
            </a:pPr>
            <a:r>
              <a:rPr lang="tr-TR" altLang="tr-TR" sz="3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-Kesin Sonuç</a:t>
            </a:r>
          </a:p>
          <a:p>
            <a:pPr marL="990600" lvl="1" indent="-533400" defTabSz="914400" eaLnBrk="1" hangingPunct="1">
              <a:buNone/>
            </a:pPr>
            <a:r>
              <a:rPr lang="tr-TR" altLang="tr-TR" sz="3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-0,5 </a:t>
            </a:r>
            <a:r>
              <a:rPr lang="tr-TR" altLang="tr-TR" sz="32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ng</a:t>
            </a:r>
            <a:r>
              <a:rPr lang="tr-TR" altLang="tr-TR" sz="3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/ml altında duyarlılık</a:t>
            </a:r>
          </a:p>
          <a:p>
            <a:pPr marL="990600" lvl="1" indent="-533400" defTabSz="914400" eaLnBrk="1" hangingPunct="1">
              <a:buNone/>
            </a:pPr>
            <a:r>
              <a:rPr lang="tr-TR" altLang="tr-TR" sz="3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tr-TR" altLang="tr-TR" sz="3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Uzun Analiz Süreci</a:t>
            </a:r>
          </a:p>
          <a:p>
            <a:pPr marL="533400" lvl="1" indent="6350" defTabSz="914400" eaLnBrk="1" hangingPunct="1">
              <a:buNone/>
            </a:pPr>
            <a:r>
              <a:rPr lang="tr-TR" altLang="tr-TR" sz="3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-Çalışılabilen Örnekler: Tüm Vücut Sıvıları ve dokular</a:t>
            </a:r>
          </a:p>
          <a:p>
            <a:pPr marL="533400" lvl="1" indent="6350" defTabSz="914400" eaLnBrk="1" hangingPunct="1">
              <a:buNone/>
            </a:pPr>
            <a:r>
              <a:rPr lang="tr-TR" altLang="tr-TR" sz="3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-Analiz Edilebilen Madde ve </a:t>
            </a:r>
            <a:r>
              <a:rPr lang="tr-TR" altLang="tr-TR" sz="32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Metabolit</a:t>
            </a:r>
            <a:r>
              <a:rPr lang="tr-TR" altLang="tr-TR" sz="3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Sayısı Çok Daha Yüksek</a:t>
            </a:r>
            <a:endParaRPr lang="tr-TR" altLang="tr-TR" sz="3200" dirty="0" smtClean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100</Words>
  <Application>Microsoft Office PowerPoint</Application>
  <PresentationFormat>Ekran Gösterisi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Verdana</vt:lpstr>
      <vt:lpstr>Office Teması</vt:lpstr>
      <vt:lpstr>MADDE ANALİZ VE SONUÇLARININ ADLİ TIBBİ AÇIDAN YORUMLANMASI</vt:lpstr>
      <vt:lpstr>Analiz Edilebilen Örnekler</vt:lpstr>
      <vt:lpstr>Analiz Yöntemleri</vt:lpstr>
      <vt:lpstr>Tarama Yöntemleri</vt:lpstr>
      <vt:lpstr>Doğrulama Yöntemleri</vt:lpstr>
    </vt:vector>
  </TitlesOfParts>
  <Company>Adalet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MADDE ANALİZ VE SONUÇLARININ ADLİ TIBBİ AÇIDAN YORUMLANMASI</dc:title>
  <dc:creator>ab34826</dc:creator>
  <cp:lastModifiedBy>TAŞKIN ATAK</cp:lastModifiedBy>
  <cp:revision>11</cp:revision>
  <dcterms:created xsi:type="dcterms:W3CDTF">2017-02-08T06:00:07Z</dcterms:created>
  <dcterms:modified xsi:type="dcterms:W3CDTF">2019-02-15T14:37:13Z</dcterms:modified>
</cp:coreProperties>
</file>