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733" r:id="rId2"/>
    <p:sldId id="744" r:id="rId3"/>
    <p:sldId id="734" r:id="rId4"/>
    <p:sldId id="755" r:id="rId5"/>
    <p:sldId id="745" r:id="rId6"/>
    <p:sldId id="747" r:id="rId7"/>
    <p:sldId id="736" r:id="rId8"/>
    <p:sldId id="739" r:id="rId9"/>
    <p:sldId id="740" r:id="rId10"/>
    <p:sldId id="741" r:id="rId11"/>
    <p:sldId id="785" r:id="rId12"/>
    <p:sldId id="774" r:id="rId13"/>
    <p:sldId id="791" r:id="rId14"/>
    <p:sldId id="793" r:id="rId15"/>
    <p:sldId id="770" r:id="rId16"/>
    <p:sldId id="771" r:id="rId17"/>
    <p:sldId id="772" r:id="rId18"/>
    <p:sldId id="792" r:id="rId19"/>
    <p:sldId id="767" r:id="rId20"/>
    <p:sldId id="796" r:id="rId21"/>
    <p:sldId id="784" r:id="rId22"/>
    <p:sldId id="800" r:id="rId23"/>
    <p:sldId id="760" r:id="rId24"/>
    <p:sldId id="798" r:id="rId25"/>
    <p:sldId id="786" r:id="rId26"/>
    <p:sldId id="790" r:id="rId27"/>
    <p:sldId id="732" r:id="rId28"/>
  </p:sldIdLst>
  <p:sldSz cx="12192000" cy="6858000"/>
  <p:notesSz cx="6797675" cy="992663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Varsayılan Bölüm" id="{68D4E966-5FF1-45D1-AE7C-4E68BFCA3C30}">
          <p14:sldIdLst>
            <p14:sldId id="733"/>
            <p14:sldId id="744"/>
            <p14:sldId id="734"/>
            <p14:sldId id="755"/>
            <p14:sldId id="745"/>
            <p14:sldId id="747"/>
            <p14:sldId id="736"/>
            <p14:sldId id="739"/>
            <p14:sldId id="740"/>
            <p14:sldId id="741"/>
            <p14:sldId id="785"/>
            <p14:sldId id="774"/>
            <p14:sldId id="791"/>
            <p14:sldId id="793"/>
            <p14:sldId id="770"/>
            <p14:sldId id="771"/>
            <p14:sldId id="772"/>
            <p14:sldId id="792"/>
            <p14:sldId id="767"/>
            <p14:sldId id="796"/>
            <p14:sldId id="784"/>
            <p14:sldId id="800"/>
            <p14:sldId id="760"/>
            <p14:sldId id="798"/>
            <p14:sldId id="786"/>
            <p14:sldId id="790"/>
            <p14:sldId id="7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8AB"/>
    <a:srgbClr val="82C2BE"/>
    <a:srgbClr val="81CAC9"/>
    <a:srgbClr val="83C3BF"/>
    <a:srgbClr val="F6F8F9"/>
    <a:srgbClr val="E5EBEE"/>
    <a:srgbClr val="23A6B2"/>
    <a:srgbClr val="D00000"/>
    <a:srgbClr val="83D0F5"/>
    <a:srgbClr val="D9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3" autoAdjust="0"/>
    <p:restoredTop sz="93901" autoAdjust="0"/>
  </p:normalViewPr>
  <p:slideViewPr>
    <p:cSldViewPr>
      <p:cViewPr varScale="1">
        <p:scale>
          <a:sx n="69" d="100"/>
          <a:sy n="69" d="100"/>
        </p:scale>
        <p:origin x="99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48" y="2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775699-FDCE-427A-9AF3-3AA0D6A3CB87}" type="datetimeFigureOut">
              <a:rPr lang="tr-TR"/>
              <a:pPr>
                <a:defRPr/>
              </a:pPr>
              <a:t>15.02.2019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15FE6A-2799-4423-A157-1EDCACAE55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8656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CECB5C-62F0-4F27-B334-22B671CFCAF8}" type="datetimeFigureOut">
              <a:rPr lang="tr-TR"/>
              <a:pPr>
                <a:defRPr/>
              </a:pPr>
              <a:t>15.02.2019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356"/>
            <a:ext cx="5438775" cy="446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F985E2-58B2-4E93-A1A8-7CE1D101BC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991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985E2-58B2-4E93-A1A8-7CE1D101BC2E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02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95400" y="188640"/>
            <a:ext cx="10729192" cy="685777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62A8AB"/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5400" y="1196752"/>
            <a:ext cx="10729192" cy="50405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8" name="Slayt Numarası Yer Tutucusu 1"/>
          <p:cNvSpPr>
            <a:spLocks noGrp="1"/>
          </p:cNvSpPr>
          <p:nvPr>
            <p:ph type="sldNum" sz="quarter" idx="4"/>
          </p:nvPr>
        </p:nvSpPr>
        <p:spPr>
          <a:xfrm>
            <a:off x="11550007" y="6381328"/>
            <a:ext cx="446517" cy="4036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‹#›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80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5400" y="1124744"/>
            <a:ext cx="10729192" cy="511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ctrTitle"/>
          </p:nvPr>
        </p:nvSpPr>
        <p:spPr>
          <a:xfrm>
            <a:off x="695400" y="188640"/>
            <a:ext cx="10729192" cy="685777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62A8AB"/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11" name="Slayt Numarası Yer Tutucusu 1"/>
          <p:cNvSpPr>
            <a:spLocks noGrp="1"/>
          </p:cNvSpPr>
          <p:nvPr>
            <p:ph type="sldNum" sz="quarter" idx="4"/>
          </p:nvPr>
        </p:nvSpPr>
        <p:spPr>
          <a:xfrm>
            <a:off x="11550007" y="6381328"/>
            <a:ext cx="446517" cy="4036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‹#›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7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E5EBEE"/>
            </a:gs>
            <a:gs pos="100000">
              <a:srgbClr val="F6F8F9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9"/>
          <p:cNvSpPr/>
          <p:nvPr userDrawn="1"/>
        </p:nvSpPr>
        <p:spPr>
          <a:xfrm flipV="1">
            <a:off x="0" y="6525343"/>
            <a:ext cx="12192000" cy="332653"/>
          </a:xfrm>
          <a:prstGeom prst="rect">
            <a:avLst/>
          </a:prstGeom>
          <a:solidFill>
            <a:srgbClr val="81C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9"/>
          <p:cNvSpPr/>
          <p:nvPr userDrawn="1"/>
        </p:nvSpPr>
        <p:spPr>
          <a:xfrm flipV="1">
            <a:off x="0" y="-1097"/>
            <a:ext cx="12192000" cy="50259"/>
          </a:xfrm>
          <a:prstGeom prst="rect">
            <a:avLst/>
          </a:prstGeom>
          <a:solidFill>
            <a:srgbClr val="81CAC9"/>
          </a:solidFill>
          <a:ln>
            <a:solidFill>
              <a:srgbClr val="62A8A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/>
          <p:nvPr userDrawn="1"/>
        </p:nvGrpSpPr>
        <p:grpSpPr>
          <a:xfrm>
            <a:off x="9260854" y="6381328"/>
            <a:ext cx="2714212" cy="504056"/>
            <a:chOff x="6900507" y="126999"/>
            <a:chExt cx="1491601" cy="277005"/>
          </a:xfrm>
        </p:grpSpPr>
        <p:sp>
          <p:nvSpPr>
            <p:cNvPr id="10" name="Oval 9"/>
            <p:cNvSpPr/>
            <p:nvPr/>
          </p:nvSpPr>
          <p:spPr>
            <a:xfrm>
              <a:off x="8170309" y="126999"/>
              <a:ext cx="221799" cy="2217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82C2BE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6900507" y="231399"/>
              <a:ext cx="1250758" cy="17260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70000"/>
                </a:lnSpc>
              </a:pPr>
              <a:r>
                <a:rPr lang="tr-TR" sz="1400" dirty="0" smtClean="0">
                  <a:solidFill>
                    <a:schemeClr val="bg1"/>
                  </a:solidFill>
                  <a:latin typeface="+mj-lt"/>
                  <a:cs typeface="Oswald Light"/>
                </a:rPr>
                <a:t>Sayfa Başlığı</a:t>
              </a:r>
              <a:endParaRPr lang="en-US" sz="1400" dirty="0" smtClean="0">
                <a:solidFill>
                  <a:schemeClr val="bg1"/>
                </a:solidFill>
                <a:latin typeface="+mj-lt"/>
                <a:cs typeface="Oswald Light"/>
              </a:endParaRPr>
            </a:p>
          </p:txBody>
        </p:sp>
      </p:grpSp>
      <p:sp>
        <p:nvSpPr>
          <p:cNvPr id="14" name="Slayt Numarası Yer Tutucusu 1"/>
          <p:cNvSpPr>
            <a:spLocks noGrp="1"/>
          </p:cNvSpPr>
          <p:nvPr>
            <p:ph type="sldNum" sz="quarter" idx="4"/>
          </p:nvPr>
        </p:nvSpPr>
        <p:spPr>
          <a:xfrm>
            <a:off x="11550007" y="6381328"/>
            <a:ext cx="446517" cy="4036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‹#›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  <p:pic>
        <p:nvPicPr>
          <p:cNvPr id="15" name="Resim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53" y="764704"/>
            <a:ext cx="4764034" cy="5669292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27881" y="6634554"/>
            <a:ext cx="4769346" cy="187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tr-TR" sz="14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Türkiye İlaç ve Tıbbi Cihaz Kurumu</a:t>
            </a:r>
            <a:endParaRPr lang="en-US" sz="1400" dirty="0" smtClean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7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pPr>
              <a:defRPr/>
            </a:pPr>
            <a:fld id="{A6464635-E901-4649-8C93-4D392701FF92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828"/>
            <a:ext cx="12192000" cy="701976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351584" y="508518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62A8AB"/>
                </a:solidFill>
                <a:latin typeface="+mj-lt"/>
              </a:rPr>
              <a:t>KIRMIZI VE YEŞİL REÇETELİ İLAÇLARIN KULLANIMI VE SUİSTİMALİ</a:t>
            </a:r>
          </a:p>
          <a:p>
            <a:pPr algn="ctr"/>
            <a:r>
              <a:rPr lang="tr-TR" sz="2400" b="1" dirty="0" smtClean="0">
                <a:solidFill>
                  <a:srgbClr val="62A8AB"/>
                </a:solidFill>
                <a:latin typeface="+mj-lt"/>
              </a:rPr>
              <a:t>   Ecz. Bayram ÖZKAN</a:t>
            </a:r>
          </a:p>
          <a:p>
            <a:pPr algn="ctr"/>
            <a:r>
              <a:rPr lang="tr-TR" sz="2400" b="1" dirty="0" smtClean="0">
                <a:solidFill>
                  <a:srgbClr val="62A8AB"/>
                </a:solidFill>
                <a:latin typeface="+mj-lt"/>
              </a:rPr>
              <a:t>   Uyuşturucu ve  Psikotrop Maddeler Kontrol Birimi</a:t>
            </a:r>
          </a:p>
        </p:txBody>
      </p:sp>
    </p:spTree>
    <p:extLst>
      <p:ext uri="{BB962C8B-B14F-4D97-AF65-F5344CB8AC3E}">
        <p14:creationId xmlns:p14="http://schemas.microsoft.com/office/powerpoint/2010/main" val="11300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551384" y="188640"/>
            <a:ext cx="11233248" cy="576064"/>
          </a:xfrm>
        </p:spPr>
        <p:txBody>
          <a:bodyPr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tr-TR" altLang="tr-TR" sz="3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YEŞİL</a:t>
            </a:r>
            <a:r>
              <a:rPr kumimoji="0" lang="tr-TR" altLang="tr-TR" sz="3600" b="1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REÇETELİ İLAÇLAR İLE </a:t>
            </a:r>
            <a:r>
              <a:rPr kumimoji="0" lang="tr-TR" altLang="tr-TR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İLGİLİ </a:t>
            </a:r>
            <a:r>
              <a:rPr kumimoji="0" lang="tr-TR" alt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GENELGELER</a:t>
            </a:r>
            <a:br>
              <a:rPr kumimoji="0" lang="tr-TR" alt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tr-TR" sz="3600" dirty="0"/>
          </a:p>
        </p:txBody>
      </p:sp>
      <p:sp>
        <p:nvSpPr>
          <p:cNvPr id="2" name="İçerik Yer Tutucusu 1"/>
          <p:cNvSpPr>
            <a:spLocks noGrp="1"/>
          </p:cNvSpPr>
          <p:nvPr>
            <p:ph type="subTitle" idx="1"/>
          </p:nvPr>
        </p:nvSpPr>
        <p:spPr>
          <a:xfrm>
            <a:off x="479376" y="836712"/>
            <a:ext cx="11305256" cy="5616624"/>
          </a:xfrm>
        </p:spPr>
        <p:txBody>
          <a:bodyPr/>
          <a:lstStyle/>
          <a:p>
            <a:pPr marL="342900" lvl="1" indent="-3429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altLang="tr-TR" sz="2000" dirty="0" smtClean="0">
                <a:solidFill>
                  <a:schemeClr val="tx1"/>
                </a:solidFill>
              </a:rPr>
              <a:t>Yeşil </a:t>
            </a:r>
            <a:r>
              <a:rPr lang="tr-TR" altLang="tr-TR" sz="2000" dirty="0">
                <a:solidFill>
                  <a:schemeClr val="tx1"/>
                </a:solidFill>
              </a:rPr>
              <a:t>Reçeteye tabi ilaçların tüm formlarının (ampul, tablet, damla) reçetelendirilmesinde </a:t>
            </a:r>
            <a:endParaRPr lang="tr-TR" altLang="tr-TR" sz="2000" dirty="0" smtClean="0">
              <a:solidFill>
                <a:schemeClr val="tx1"/>
              </a:solidFill>
            </a:endParaRPr>
          </a:p>
          <a:p>
            <a:pPr marL="800100" lvl="2" indent="-3429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altLang="tr-TR" sz="2000" dirty="0">
                <a:solidFill>
                  <a:schemeClr val="tx1"/>
                </a:solidFill>
              </a:rPr>
              <a:t>H</a:t>
            </a:r>
            <a:r>
              <a:rPr lang="tr-TR" altLang="tr-TR" sz="2000" dirty="0" smtClean="0">
                <a:solidFill>
                  <a:schemeClr val="tx1"/>
                </a:solidFill>
              </a:rPr>
              <a:t>er </a:t>
            </a:r>
            <a:r>
              <a:rPr lang="tr-TR" altLang="tr-TR" sz="2000" dirty="0">
                <a:solidFill>
                  <a:schemeClr val="tx1"/>
                </a:solidFill>
              </a:rPr>
              <a:t>bir yeşil reçeteye aynı </a:t>
            </a:r>
            <a:r>
              <a:rPr lang="tr-TR" altLang="tr-TR" sz="2000" dirty="0" smtClean="0">
                <a:solidFill>
                  <a:schemeClr val="tx1"/>
                </a:solidFill>
              </a:rPr>
              <a:t>etkin </a:t>
            </a:r>
            <a:r>
              <a:rPr lang="tr-TR" altLang="tr-TR" sz="2000" dirty="0">
                <a:solidFill>
                  <a:schemeClr val="tx1"/>
                </a:solidFill>
              </a:rPr>
              <a:t>maddeyi içeren ilaçlardan </a:t>
            </a:r>
            <a:r>
              <a:rPr lang="tr-TR" altLang="tr-TR" sz="2000" b="1" dirty="0">
                <a:solidFill>
                  <a:srgbClr val="FF0000"/>
                </a:solidFill>
              </a:rPr>
              <a:t>en fazla 2 kutu </a:t>
            </a:r>
            <a:r>
              <a:rPr lang="tr-TR" altLang="tr-TR" sz="2000" dirty="0" smtClean="0">
                <a:solidFill>
                  <a:schemeClr val="tx1"/>
                </a:solidFill>
              </a:rPr>
              <a:t>yazılabilmektedir.</a:t>
            </a:r>
          </a:p>
          <a:p>
            <a:pPr marL="800100" lvl="2" indent="-3429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altLang="tr-TR" sz="2000" u="sng" dirty="0">
                <a:solidFill>
                  <a:schemeClr val="tx1"/>
                </a:solidFill>
              </a:rPr>
              <a:t>B</a:t>
            </a:r>
            <a:r>
              <a:rPr lang="tr-TR" altLang="tr-TR" sz="2000" u="sng" dirty="0" smtClean="0">
                <a:solidFill>
                  <a:schemeClr val="tx1"/>
                </a:solidFill>
              </a:rPr>
              <a:t>u </a:t>
            </a:r>
            <a:r>
              <a:rPr lang="tr-TR" altLang="tr-TR" sz="2000" u="sng" dirty="0">
                <a:solidFill>
                  <a:schemeClr val="tx1"/>
                </a:solidFill>
              </a:rPr>
              <a:t>miktarın üzerindeki ilaçların reçetelendirilmesi</a:t>
            </a:r>
            <a:r>
              <a:rPr lang="tr-TR" altLang="tr-TR" sz="2000" dirty="0">
                <a:solidFill>
                  <a:schemeClr val="tx1"/>
                </a:solidFill>
              </a:rPr>
              <a:t>, hastalık tanısı ve ilaç kullanım doz şemasını içeren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tek hekim raporunun reçeteye </a:t>
            </a:r>
            <a:r>
              <a:rPr lang="tr-TR" altLang="tr-TR" sz="2000" b="1" dirty="0">
                <a:solidFill>
                  <a:srgbClr val="FF0000"/>
                </a:solidFill>
              </a:rPr>
              <a:t>eklenmesi</a:t>
            </a:r>
            <a:r>
              <a:rPr lang="tr-TR" altLang="tr-TR" sz="2000" dirty="0">
                <a:solidFill>
                  <a:schemeClr val="tx1"/>
                </a:solidFill>
              </a:rPr>
              <a:t> suretiyle yapılması </a:t>
            </a:r>
            <a:r>
              <a:rPr lang="tr-TR" altLang="tr-TR" sz="2000" dirty="0" smtClean="0">
                <a:solidFill>
                  <a:schemeClr val="tx1"/>
                </a:solidFill>
              </a:rPr>
              <a:t>gerekmektedir.</a:t>
            </a:r>
          </a:p>
          <a:p>
            <a:pPr marL="342900" lvl="1" indent="-3429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endParaRPr lang="tr-TR" sz="2000" dirty="0" smtClean="0">
              <a:solidFill>
                <a:schemeClr val="tx1"/>
              </a:solidFill>
            </a:endParaRPr>
          </a:p>
          <a:p>
            <a:pPr marL="342900" lvl="1" indent="-3429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tx1"/>
                </a:solidFill>
              </a:rPr>
              <a:t>Bir etkin </a:t>
            </a:r>
            <a:r>
              <a:rPr lang="tr-TR" sz="2000" dirty="0">
                <a:solidFill>
                  <a:schemeClr val="tx1"/>
                </a:solidFill>
              </a:rPr>
              <a:t>maddenin farklı dozaj formlarını içeren ilaçlar, oral veya </a:t>
            </a:r>
            <a:r>
              <a:rPr lang="tr-TR" sz="2000" dirty="0" err="1">
                <a:solidFill>
                  <a:schemeClr val="tx1"/>
                </a:solidFill>
              </a:rPr>
              <a:t>parenteral</a:t>
            </a:r>
            <a:r>
              <a:rPr lang="tr-TR" sz="2000" dirty="0">
                <a:solidFill>
                  <a:schemeClr val="tx1"/>
                </a:solidFill>
              </a:rPr>
              <a:t> yolu için tespit edilmiş maksimum yazılabilen dozu aşmamak şartı ile aynı reçeteye yazılabilir</a:t>
            </a:r>
            <a:r>
              <a:rPr lang="tr-TR" sz="2000" dirty="0" smtClean="0">
                <a:solidFill>
                  <a:schemeClr val="tx1"/>
                </a:solidFill>
              </a:rPr>
              <a:t>.</a:t>
            </a:r>
            <a:endParaRPr lang="tr-TR" sz="20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      </a:t>
            </a:r>
            <a:r>
              <a:rPr lang="tr-TR" sz="2000" dirty="0" err="1" smtClean="0">
                <a:solidFill>
                  <a:schemeClr val="tx1"/>
                </a:solidFill>
              </a:rPr>
              <a:t>Örn</a:t>
            </a:r>
            <a:r>
              <a:rPr lang="tr-TR" sz="2000" dirty="0" smtClean="0">
                <a:solidFill>
                  <a:schemeClr val="tx1"/>
                </a:solidFill>
              </a:rPr>
              <a:t>; </a:t>
            </a:r>
            <a:r>
              <a:rPr lang="tr-TR" sz="2000" dirty="0" err="1">
                <a:solidFill>
                  <a:schemeClr val="tx1"/>
                </a:solidFill>
              </a:rPr>
              <a:t>Akineton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Ampul </a:t>
            </a:r>
            <a:r>
              <a:rPr lang="tr-TR" sz="2000" dirty="0">
                <a:solidFill>
                  <a:schemeClr val="tx1"/>
                </a:solidFill>
              </a:rPr>
              <a:t>1 Kutu</a:t>
            </a:r>
          </a:p>
          <a:p>
            <a:pPr algn="just">
              <a:defRPr/>
            </a:pPr>
            <a:r>
              <a:rPr lang="tr-TR" sz="2000" dirty="0">
                <a:solidFill>
                  <a:schemeClr val="tx1"/>
                </a:solidFill>
              </a:rPr>
              <a:t>             </a:t>
            </a:r>
            <a:r>
              <a:rPr lang="tr-TR" sz="2000" dirty="0" smtClean="0">
                <a:solidFill>
                  <a:schemeClr val="tx1"/>
                </a:solidFill>
              </a:rPr>
              <a:t>   </a:t>
            </a:r>
            <a:r>
              <a:rPr lang="tr-TR" sz="2000" dirty="0" err="1" smtClean="0">
                <a:solidFill>
                  <a:schemeClr val="tx1"/>
                </a:solidFill>
              </a:rPr>
              <a:t>Akineton</a:t>
            </a:r>
            <a:r>
              <a:rPr lang="tr-TR" sz="2000" dirty="0" smtClean="0">
                <a:solidFill>
                  <a:schemeClr val="tx1"/>
                </a:solidFill>
              </a:rPr>
              <a:t> Tablet </a:t>
            </a:r>
            <a:r>
              <a:rPr lang="tr-TR" sz="2000" dirty="0">
                <a:solidFill>
                  <a:schemeClr val="tx1"/>
                </a:solidFill>
              </a:rPr>
              <a:t>1 </a:t>
            </a:r>
            <a:r>
              <a:rPr lang="tr-TR" sz="2000" dirty="0" smtClean="0">
                <a:solidFill>
                  <a:schemeClr val="tx1"/>
                </a:solidFill>
              </a:rPr>
              <a:t>Kutu</a:t>
            </a:r>
          </a:p>
          <a:p>
            <a:pPr algn="just">
              <a:defRPr/>
            </a:pPr>
            <a:endParaRPr lang="tr-TR" sz="2000" dirty="0">
              <a:solidFill>
                <a:schemeClr val="tx1"/>
              </a:solidFill>
            </a:endParaRPr>
          </a:p>
          <a:p>
            <a:pPr marL="342900" indent="-3429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altLang="tr-TR" sz="2000" dirty="0">
                <a:solidFill>
                  <a:schemeClr val="tx1"/>
                </a:solidFill>
              </a:rPr>
              <a:t>Aynı </a:t>
            </a:r>
            <a:r>
              <a:rPr lang="tr-TR" altLang="tr-TR" sz="2000" dirty="0" smtClean="0">
                <a:solidFill>
                  <a:schemeClr val="tx1"/>
                </a:solidFill>
              </a:rPr>
              <a:t>etkin </a:t>
            </a:r>
            <a:r>
              <a:rPr lang="tr-TR" altLang="tr-TR" sz="2000" dirty="0">
                <a:solidFill>
                  <a:schemeClr val="tx1"/>
                </a:solidFill>
              </a:rPr>
              <a:t>maddeyi içeren farklı </a:t>
            </a:r>
            <a:r>
              <a:rPr lang="tr-TR" altLang="tr-TR" sz="2000" dirty="0" err="1">
                <a:solidFill>
                  <a:schemeClr val="tx1"/>
                </a:solidFill>
              </a:rPr>
              <a:t>farmasötik</a:t>
            </a:r>
            <a:r>
              <a:rPr lang="tr-TR" altLang="tr-TR" sz="2000" dirty="0">
                <a:solidFill>
                  <a:schemeClr val="tx1"/>
                </a:solidFill>
              </a:rPr>
              <a:t> şekildeki müstahzarlar, kendi </a:t>
            </a:r>
            <a:r>
              <a:rPr lang="tr-TR" altLang="tr-TR" sz="2000" dirty="0" err="1">
                <a:solidFill>
                  <a:schemeClr val="tx1"/>
                </a:solidFill>
              </a:rPr>
              <a:t>farmasötik</a:t>
            </a:r>
            <a:r>
              <a:rPr lang="tr-TR" altLang="tr-TR" sz="2000" dirty="0">
                <a:solidFill>
                  <a:schemeClr val="tx1"/>
                </a:solidFill>
              </a:rPr>
              <a:t> formları için belirlenmiş maksimum miktarları aşmayacak şekilde aynı reçeteye yazılabilir. </a:t>
            </a:r>
          </a:p>
          <a:p>
            <a:pPr algn="just"/>
            <a:r>
              <a:rPr lang="tr-TR" altLang="tr-TR" sz="2000" dirty="0" smtClean="0">
                <a:solidFill>
                  <a:schemeClr val="tx1"/>
                </a:solidFill>
              </a:rPr>
              <a:t>      </a:t>
            </a:r>
            <a:r>
              <a:rPr lang="tr-TR" altLang="tr-TR" sz="2000" dirty="0" err="1" smtClean="0">
                <a:solidFill>
                  <a:schemeClr val="tx1"/>
                </a:solidFill>
              </a:rPr>
              <a:t>Örn</a:t>
            </a:r>
            <a:r>
              <a:rPr lang="tr-TR" altLang="tr-TR" sz="2000" dirty="0" smtClean="0">
                <a:solidFill>
                  <a:schemeClr val="tx1"/>
                </a:solidFill>
              </a:rPr>
              <a:t>; </a:t>
            </a:r>
            <a:r>
              <a:rPr lang="tr-TR" altLang="tr-TR" sz="2000" dirty="0" err="1">
                <a:solidFill>
                  <a:schemeClr val="tx1"/>
                </a:solidFill>
              </a:rPr>
              <a:t>Diazem</a:t>
            </a:r>
            <a:r>
              <a:rPr lang="tr-TR" altLang="tr-TR" sz="2000" dirty="0">
                <a:solidFill>
                  <a:schemeClr val="tx1"/>
                </a:solidFill>
              </a:rPr>
              <a:t> 5 mg </a:t>
            </a:r>
            <a:r>
              <a:rPr lang="tr-TR" altLang="tr-TR" sz="2000" dirty="0" smtClean="0">
                <a:solidFill>
                  <a:schemeClr val="tx1"/>
                </a:solidFill>
              </a:rPr>
              <a:t>Kapsül. </a:t>
            </a:r>
            <a:r>
              <a:rPr lang="tr-TR" altLang="tr-TR" sz="2000" dirty="0">
                <a:solidFill>
                  <a:schemeClr val="tx1"/>
                </a:solidFill>
              </a:rPr>
              <a:t>1 Kutu</a:t>
            </a:r>
          </a:p>
          <a:p>
            <a:pPr algn="just"/>
            <a:r>
              <a:rPr lang="tr-TR" altLang="tr-TR" sz="2000" dirty="0">
                <a:solidFill>
                  <a:schemeClr val="tx1"/>
                </a:solidFill>
              </a:rPr>
              <a:t>            </a:t>
            </a:r>
            <a:r>
              <a:rPr lang="tr-TR" altLang="tr-TR" sz="2000" dirty="0" smtClean="0">
                <a:solidFill>
                  <a:schemeClr val="tx1"/>
                </a:solidFill>
              </a:rPr>
              <a:t>   </a:t>
            </a:r>
            <a:r>
              <a:rPr lang="tr-TR" altLang="tr-TR" sz="2000" dirty="0" err="1" smtClean="0">
                <a:solidFill>
                  <a:schemeClr val="tx1"/>
                </a:solidFill>
              </a:rPr>
              <a:t>Nervium</a:t>
            </a:r>
            <a:r>
              <a:rPr lang="tr-TR" altLang="tr-TR" sz="2000" dirty="0" smtClean="0">
                <a:solidFill>
                  <a:schemeClr val="tx1"/>
                </a:solidFill>
              </a:rPr>
              <a:t> </a:t>
            </a:r>
            <a:r>
              <a:rPr lang="tr-TR" altLang="tr-TR" sz="2000" dirty="0">
                <a:solidFill>
                  <a:schemeClr val="tx1"/>
                </a:solidFill>
              </a:rPr>
              <a:t>5 mg </a:t>
            </a:r>
            <a:r>
              <a:rPr lang="tr-TR" altLang="tr-TR" sz="2000" dirty="0" smtClean="0">
                <a:solidFill>
                  <a:schemeClr val="tx1"/>
                </a:solidFill>
              </a:rPr>
              <a:t>Tablet </a:t>
            </a:r>
            <a:r>
              <a:rPr lang="tr-TR" altLang="tr-TR" sz="2000" dirty="0">
                <a:solidFill>
                  <a:schemeClr val="tx1"/>
                </a:solidFill>
              </a:rPr>
              <a:t>1 </a:t>
            </a:r>
            <a:r>
              <a:rPr lang="tr-TR" altLang="tr-TR" sz="2000" dirty="0" smtClean="0">
                <a:solidFill>
                  <a:schemeClr val="tx1"/>
                </a:solidFill>
              </a:rPr>
              <a:t>Kutu</a:t>
            </a:r>
          </a:p>
          <a:p>
            <a:pPr algn="just"/>
            <a:endParaRPr lang="tr-TR" sz="20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sz="2000" b="1" dirty="0">
              <a:solidFill>
                <a:schemeClr val="tx1"/>
              </a:solidFill>
            </a:endParaRPr>
          </a:p>
          <a:p>
            <a:pPr marL="457200" indent="-457200" algn="just">
              <a:buChar char="•"/>
            </a:pPr>
            <a:endParaRPr lang="tr-TR" sz="20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10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9615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11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188640"/>
            <a:ext cx="11593288" cy="610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54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schemeClr val="tx1"/>
                </a:solidFill>
              </a:rPr>
              <a:t>Reçetelerin çalınması</a:t>
            </a:r>
          </a:p>
          <a:p>
            <a:pPr marL="457200" indent="-4572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schemeClr val="tx1"/>
                </a:solidFill>
              </a:rPr>
              <a:t>Sahte reçete üretilmesi</a:t>
            </a:r>
          </a:p>
          <a:p>
            <a:pPr marL="457200" indent="-4572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schemeClr val="tx1"/>
                </a:solidFill>
              </a:rPr>
              <a:t>Sahte hekim kaşesi</a:t>
            </a:r>
          </a:p>
          <a:p>
            <a:pPr marL="457200" indent="-4572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schemeClr val="tx1"/>
                </a:solidFill>
              </a:rPr>
              <a:t>Sahte sağlık kurulu raporu</a:t>
            </a:r>
          </a:p>
          <a:p>
            <a:pPr marL="457200" indent="-4572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schemeClr val="tx1"/>
                </a:solidFill>
              </a:rPr>
              <a:t>Mükerrer reçete yazdırılması</a:t>
            </a:r>
          </a:p>
          <a:p>
            <a:pPr>
              <a:buClr>
                <a:srgbClr val="62A8AB"/>
              </a:buClr>
              <a:buSzPct val="70000"/>
            </a:pPr>
            <a:r>
              <a:rPr lang="tr-TR" dirty="0" smtClean="0">
                <a:solidFill>
                  <a:schemeClr val="tx1"/>
                </a:solidFill>
              </a:rPr>
              <a:t>Ayrıca; Hastanelerde hastane çalışanları tarafından </a:t>
            </a:r>
            <a:r>
              <a:rPr lang="tr-TR" dirty="0" err="1" smtClean="0">
                <a:solidFill>
                  <a:schemeClr val="tx1"/>
                </a:solidFill>
              </a:rPr>
              <a:t>suistimaller</a:t>
            </a:r>
            <a:r>
              <a:rPr lang="tr-TR" dirty="0" smtClean="0">
                <a:solidFill>
                  <a:schemeClr val="tx1"/>
                </a:solidFill>
              </a:rPr>
              <a:t>, eczaneler tarafından reçetesiz ilaç satışları, depolardan kaçağa kayma vb.</a:t>
            </a:r>
          </a:p>
          <a:p>
            <a:pPr marL="457200" indent="-4572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REÇETEDE SUİSTİMAL ÖRNEKLERİ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12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648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5400" y="980728"/>
            <a:ext cx="10729192" cy="5256584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Kırmızı  ve yeşil reçete </a:t>
            </a:r>
            <a:r>
              <a:rPr lang="tr-TR" dirty="0">
                <a:solidFill>
                  <a:schemeClr val="tx1"/>
                </a:solidFill>
              </a:rPr>
              <a:t>ile verilmesi gereken izlemeye tabi ilaçların reçeteleri için </a:t>
            </a:r>
            <a:r>
              <a:rPr lang="tr-TR" dirty="0" smtClean="0">
                <a:solidFill>
                  <a:srgbClr val="FF0000"/>
                </a:solidFill>
              </a:rPr>
              <a:t>Elektronik Renkli Reçete Sistemi</a:t>
            </a:r>
            <a:r>
              <a:rPr lang="tr-TR" dirty="0" smtClean="0">
                <a:solidFill>
                  <a:schemeClr val="tx1"/>
                </a:solidFill>
              </a:rPr>
              <a:t> kurulmuştur</a:t>
            </a:r>
            <a:r>
              <a:rPr lang="tr-TR" dirty="0">
                <a:solidFill>
                  <a:schemeClr val="tx1"/>
                </a:solidFill>
              </a:rPr>
              <a:t>. Hasta güvenliğini ve ilaç güvenliliğini temin edecek biçimde hastaya, kırmızı ve yeşil reçeteye tâbi olan uyuşturucu ve psikotrop madde içeren ilaçların ve majistral ilaçların;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-reçetelendirilmesi </a:t>
            </a:r>
            <a:r>
              <a:rPr lang="tr-TR" b="1" dirty="0">
                <a:solidFill>
                  <a:schemeClr val="tx1"/>
                </a:solidFill>
              </a:rPr>
              <a:t>sırasında hekimlerin,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-</a:t>
            </a:r>
            <a:r>
              <a:rPr lang="tr-TR" b="1" dirty="0" smtClean="0">
                <a:solidFill>
                  <a:schemeClr val="tx1"/>
                </a:solidFill>
              </a:rPr>
              <a:t>ilacın </a:t>
            </a:r>
            <a:r>
              <a:rPr lang="tr-TR" b="1" dirty="0">
                <a:solidFill>
                  <a:schemeClr val="tx1"/>
                </a:solidFill>
              </a:rPr>
              <a:t>hastaya sağlanmasında eczacıların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ilaçların </a:t>
            </a:r>
            <a:r>
              <a:rPr lang="tr-TR" dirty="0">
                <a:solidFill>
                  <a:schemeClr val="tx1"/>
                </a:solidFill>
              </a:rPr>
              <a:t>maksimum dozlarını aşmayacak biçimde reçete </a:t>
            </a:r>
            <a:r>
              <a:rPr lang="tr-TR" dirty="0" smtClean="0">
                <a:solidFill>
                  <a:schemeClr val="tx1"/>
                </a:solidFill>
              </a:rPr>
              <a:t>etmeleri </a:t>
            </a:r>
            <a:r>
              <a:rPr lang="tr-TR" dirty="0">
                <a:solidFill>
                  <a:schemeClr val="tx1"/>
                </a:solidFill>
              </a:rPr>
              <a:t>ve </a:t>
            </a:r>
            <a:r>
              <a:rPr lang="tr-TR" dirty="0" smtClean="0">
                <a:solidFill>
                  <a:schemeClr val="tx1"/>
                </a:solidFill>
              </a:rPr>
              <a:t>hastaya </a:t>
            </a:r>
            <a:r>
              <a:rPr lang="tr-TR" dirty="0">
                <a:solidFill>
                  <a:schemeClr val="tx1"/>
                </a:solidFill>
              </a:rPr>
              <a:t>temin </a:t>
            </a:r>
            <a:r>
              <a:rPr lang="tr-TR" dirty="0" smtClean="0">
                <a:solidFill>
                  <a:schemeClr val="tx1"/>
                </a:solidFill>
              </a:rPr>
              <a:t>etmeleri sağlanmıştır.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ELEKTRONİK RENKLİ REÇETE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13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569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    Ayrıca hastalar </a:t>
            </a:r>
            <a:r>
              <a:rPr lang="tr-TR" dirty="0">
                <a:solidFill>
                  <a:schemeClr val="tx1"/>
                </a:solidFill>
              </a:rPr>
              <a:t>tarafından </a:t>
            </a:r>
            <a:r>
              <a:rPr lang="tr-TR" b="1" dirty="0">
                <a:solidFill>
                  <a:schemeClr val="tx1"/>
                </a:solidFill>
              </a:rPr>
              <a:t>farklı hekimlere</a:t>
            </a:r>
            <a:r>
              <a:rPr lang="tr-TR" dirty="0">
                <a:solidFill>
                  <a:schemeClr val="tx1"/>
                </a:solidFill>
              </a:rPr>
              <a:t> kurallar ve kısıtlamalara göre ellerindeki ilaç bitmeden, </a:t>
            </a:r>
            <a:r>
              <a:rPr lang="tr-TR" b="1" dirty="0">
                <a:solidFill>
                  <a:schemeClr val="tx1"/>
                </a:solidFill>
              </a:rPr>
              <a:t>mükerrer reçete </a:t>
            </a:r>
            <a:r>
              <a:rPr lang="tr-TR" dirty="0">
                <a:solidFill>
                  <a:schemeClr val="tx1"/>
                </a:solidFill>
              </a:rPr>
              <a:t>yazdırmak suretiyle </a:t>
            </a:r>
            <a:r>
              <a:rPr lang="tr-TR" b="1" dirty="0">
                <a:solidFill>
                  <a:schemeClr val="tx1"/>
                </a:solidFill>
              </a:rPr>
              <a:t>farklı eczanelerden </a:t>
            </a:r>
            <a:r>
              <a:rPr lang="tr-TR" dirty="0">
                <a:solidFill>
                  <a:schemeClr val="tx1"/>
                </a:solidFill>
              </a:rPr>
              <a:t>söz konusu ilaçların gereksiz yere temin edilmesinin </a:t>
            </a:r>
            <a:r>
              <a:rPr lang="tr-TR" dirty="0" smtClean="0">
                <a:solidFill>
                  <a:schemeClr val="tx1"/>
                </a:solidFill>
              </a:rPr>
              <a:t>engellenmesi sağlanacaktır.</a:t>
            </a:r>
          </a:p>
          <a:p>
            <a:pPr algn="just"/>
            <a:endParaRPr lang="tr-TR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  Pilot uygulama Çorum ilinde </a:t>
            </a:r>
            <a:r>
              <a:rPr lang="tr-TR" b="1" dirty="0" smtClean="0">
                <a:solidFill>
                  <a:schemeClr val="tx1"/>
                </a:solidFill>
              </a:rPr>
              <a:t>1 Aralık 2016 </a:t>
            </a:r>
            <a:r>
              <a:rPr lang="tr-TR" dirty="0" smtClean="0">
                <a:solidFill>
                  <a:schemeClr val="tx1"/>
                </a:solidFill>
              </a:rPr>
              <a:t> tarihinde başlamıştır. 2017 yılı ilk altı ayı içerisinde Ülkemiz genelinde kullanılması planlanmaktadır.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ELEKTRONİK RENKLİ REÇETE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14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322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5400" y="1124744"/>
            <a:ext cx="10801200" cy="518457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schemeClr val="tx1"/>
                </a:solidFill>
              </a:rPr>
              <a:t>58 yaşında Kadın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Non-hodgkin lenfoma, polinöropati (1 yılın sonunda sonunda iyileşme)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Nöroloji uzmanı tarafından çıkarılan rapora istinaden 5 günlük aralıklarla 3 kutu Pethidine ampul (Genelgelere aykırı bir durum yok) 2 yıl süre ile gerek kendi ilinde farklı hekimlere gerekse il il dolaşarak temin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Sonuç: 2015 yılında opioid kullanımına bağlı bağımlılık sendromu tanısıyla Ankara Numune Eğitim ve Araştırma hastanesinde Buprenorphin+Nalokson  Dilaltı Tablet ile tedavi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464635-E901-4649-8C93-4D392701FF92}" type="slidenum">
              <a:rPr lang="tr-TR" smtClean="0"/>
              <a:pPr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77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type="subTitle" idx="1"/>
          </p:nvPr>
        </p:nvSpPr>
        <p:spPr>
          <a:effectLst/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Osmaniye ilinde Aile Sağlığı Merkezlerinde çalışan  hekimler tarafından söz konusu ilaçtan bir kırmızı reçeteye 20’şer kutu reçete edilmesi (Genelgelere aykırı)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tr-T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Bahsi geçen ilacın Şanlıurfa ilinde sadece bir eczane tarafından karşılanan ve hepsini de aynı hekimin yazdığı reçetelerce verilen kutu miktarının  İstanbul ilinde bulunan tüm eczanelerce karşılanan kutu miktarından fazla olması</a:t>
            </a:r>
            <a:endParaRPr lang="tr-T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16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48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tx1"/>
                </a:solidFill>
              </a:rPr>
              <a:t>Pethidine</a:t>
            </a:r>
            <a:r>
              <a:rPr lang="tr-TR" b="1" dirty="0" smtClean="0">
                <a:solidFill>
                  <a:schemeClr val="tx1"/>
                </a:solidFill>
              </a:rPr>
              <a:t> Ampul adlı ilaca ilişkin Genelgenin güncellenmesi</a:t>
            </a:r>
          </a:p>
          <a:p>
            <a:pPr algn="just"/>
            <a:r>
              <a:rPr lang="tr-T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Onkoloji Danışma Komisyonu ve Beşeri Tıbbi Ürünler Ruhsatlandırma Danışma Komisyonunca yapılan değerlendirme sonucunda; söz konusu ürüne ait KÜB ve </a:t>
            </a:r>
            <a:r>
              <a:rPr lang="tr-TR" sz="2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KT’de</a:t>
            </a:r>
            <a:r>
              <a:rPr lang="tr-T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tr-TR" sz="2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Kontrendikasyonlar</a:t>
            </a:r>
            <a:r>
              <a:rPr lang="tr-T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 ilgili diğer bölümlere “Kronik ağrı tedavisinde kullanımı </a:t>
            </a:r>
            <a:r>
              <a:rPr lang="tr-TR" sz="2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kontrendikedir</a:t>
            </a:r>
            <a:r>
              <a:rPr lang="tr-T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.”, “Akut ağrı tedavisinde 5 (beş) günden daha uzun kullanımı uygun değildir. 3 (üç) aydan önce tekrar reçete edilmemelidir.” ifadelerinin </a:t>
            </a:r>
            <a:r>
              <a:rPr lang="tr-T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eklenmiştir.</a:t>
            </a:r>
            <a:endParaRPr lang="tr-TR" sz="28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17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1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91344" y="1052736"/>
            <a:ext cx="11809312" cy="5544616"/>
          </a:xfrm>
        </p:spPr>
        <p:txBody>
          <a:bodyPr/>
          <a:lstStyle/>
          <a:p>
            <a:pPr marL="457200" indent="-4572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800" dirty="0" smtClean="0">
                <a:solidFill>
                  <a:srgbClr val="000000"/>
                </a:solidFill>
                <a:latin typeface="Verdana"/>
              </a:rPr>
              <a:t>K. Amerika, Batı Avrupa ve Okyanusya’da tüketim en fazla.</a:t>
            </a:r>
            <a:endParaRPr lang="tr-TR" sz="2800" dirty="0">
              <a:solidFill>
                <a:srgbClr val="000000"/>
              </a:solidFill>
              <a:latin typeface="Verdana"/>
            </a:endParaRPr>
          </a:p>
          <a:p>
            <a:pPr marL="457200" indent="-4572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800" dirty="0">
                <a:solidFill>
                  <a:srgbClr val="000000"/>
                </a:solidFill>
                <a:latin typeface="Verdana"/>
              </a:rPr>
              <a:t>M</a:t>
            </a:r>
            <a:r>
              <a:rPr lang="tr-TR" sz="2800" dirty="0" smtClean="0">
                <a:solidFill>
                  <a:srgbClr val="000000"/>
                </a:solidFill>
                <a:latin typeface="Verdana"/>
              </a:rPr>
              <a:t>orfinin %92’si Dünyadaki nüfusun %17’si tarafından tüketilirken; nüfusunun geri kalanı (%83), sadece %8’ini tüketmektedir.</a:t>
            </a:r>
          </a:p>
          <a:p>
            <a:pPr marL="457200" indent="-4572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800" dirty="0" smtClean="0">
                <a:solidFill>
                  <a:srgbClr val="000000"/>
                </a:solidFill>
                <a:latin typeface="Verdana"/>
              </a:rPr>
              <a:t> 2011 yılında dünyada tüketimi yapılan hidrokodonun %99’undan fazlası ve </a:t>
            </a:r>
            <a:r>
              <a:rPr lang="tr-TR" sz="2800" dirty="0">
                <a:solidFill>
                  <a:srgbClr val="000000"/>
                </a:solidFill>
                <a:latin typeface="Verdana"/>
              </a:rPr>
              <a:t>oksikodonun %</a:t>
            </a:r>
            <a:r>
              <a:rPr lang="tr-TR" sz="2800" dirty="0" smtClean="0">
                <a:solidFill>
                  <a:srgbClr val="000000"/>
                </a:solidFill>
                <a:latin typeface="Verdana"/>
              </a:rPr>
              <a:t>81’i A.B.D tarafından tüketilmiştir. </a:t>
            </a:r>
          </a:p>
          <a:p>
            <a:pPr marL="457200" indent="-4572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800" dirty="0" err="1" smtClean="0">
                <a:solidFill>
                  <a:srgbClr val="000000"/>
                </a:solidFill>
                <a:latin typeface="Verdana"/>
              </a:rPr>
              <a:t>A.B.D’de</a:t>
            </a:r>
            <a:r>
              <a:rPr lang="tr-TR" sz="2800" dirty="0" smtClean="0">
                <a:solidFill>
                  <a:srgbClr val="000000"/>
                </a:solidFill>
                <a:latin typeface="Verdana"/>
              </a:rPr>
              <a:t> 2011 yılında aşırı doz uyuşturucu kullanımına bağlı ölüm sayısı 41,340. Bunun 22,810 (%55) reçeteli ve opioid aşırı doz kullanımı. Opioid ağrı kesicilerle meydana gelen aşırı doz ölümleri kokain ve eroinle meydana gelen aşırı doz ölümlerden fazladır.</a:t>
            </a:r>
          </a:p>
          <a:p>
            <a:pPr marL="457200" indent="-4572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800" dirty="0" smtClean="0">
                <a:solidFill>
                  <a:srgbClr val="000000"/>
                </a:solidFill>
                <a:latin typeface="Verdana"/>
              </a:rPr>
              <a:t>   </a:t>
            </a:r>
            <a:endParaRPr lang="tr-TR" sz="2800" dirty="0" smtClean="0"/>
          </a:p>
        </p:txBody>
      </p:sp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767408" y="260648"/>
            <a:ext cx="10729192" cy="685777"/>
          </a:xfrm>
        </p:spPr>
        <p:txBody>
          <a:bodyPr/>
          <a:lstStyle/>
          <a:p>
            <a:r>
              <a:rPr lang="tr-TR" sz="3600" dirty="0" smtClean="0"/>
              <a:t>AĞRI TEDAVİSİNDE OPİOİDLERE ULAŞIM</a:t>
            </a:r>
            <a:endParaRPr lang="tr-TR" sz="3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18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86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79376" y="908720"/>
            <a:ext cx="10729192" cy="5112568"/>
          </a:xfrm>
        </p:spPr>
        <p:txBody>
          <a:bodyPr/>
          <a:lstStyle/>
          <a:p>
            <a:pPr algn="just"/>
            <a:r>
              <a:rPr lang="tr-TR" b="1" dirty="0" smtClean="0">
                <a:solidFill>
                  <a:schemeClr val="tx1"/>
                </a:solidFill>
              </a:rPr>
              <a:t>ABD’de: </a:t>
            </a:r>
            <a:r>
              <a:rPr lang="tr-TR" b="1" dirty="0" err="1" smtClean="0">
                <a:solidFill>
                  <a:schemeClr val="tx1"/>
                </a:solidFill>
              </a:rPr>
              <a:t>Opioid</a:t>
            </a:r>
            <a:r>
              <a:rPr lang="tr-TR" b="1" dirty="0" smtClean="0">
                <a:solidFill>
                  <a:schemeClr val="tx1"/>
                </a:solidFill>
              </a:rPr>
              <a:t> ağrı kesiciler (</a:t>
            </a:r>
            <a:r>
              <a:rPr lang="en-US" dirty="0" smtClean="0">
                <a:solidFill>
                  <a:schemeClr val="tx1"/>
                </a:solidFill>
              </a:rPr>
              <a:t>OxyContin</a:t>
            </a:r>
            <a:r>
              <a:rPr lang="en-US" baseline="30000" dirty="0" smtClean="0">
                <a:solidFill>
                  <a:schemeClr val="tx1"/>
                </a:solidFill>
              </a:rPr>
              <a:t>®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Vicodin</a:t>
            </a:r>
            <a:r>
              <a:rPr lang="en-US" baseline="30000" dirty="0" smtClean="0">
                <a:solidFill>
                  <a:schemeClr val="tx1"/>
                </a:solidFill>
              </a:rPr>
              <a:t>®</a:t>
            </a:r>
            <a:r>
              <a:rPr lang="tr-TR" baseline="30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), </a:t>
            </a:r>
            <a:r>
              <a:rPr lang="en-US" dirty="0">
                <a:solidFill>
                  <a:schemeClr val="tx1"/>
                </a:solidFill>
              </a:rPr>
              <a:t>anti-anxiety </a:t>
            </a:r>
            <a:r>
              <a:rPr lang="tr-TR" dirty="0" err="1" smtClean="0">
                <a:solidFill>
                  <a:schemeClr val="tx1"/>
                </a:solidFill>
              </a:rPr>
              <a:t>Anksiyete</a:t>
            </a:r>
            <a:r>
              <a:rPr lang="tr-TR" dirty="0" smtClean="0">
                <a:solidFill>
                  <a:schemeClr val="tx1"/>
                </a:solidFill>
              </a:rPr>
              <a:t> giderici </a:t>
            </a:r>
            <a:r>
              <a:rPr lang="tr-TR" dirty="0" err="1" smtClean="0">
                <a:solidFill>
                  <a:schemeClr val="tx1"/>
                </a:solidFill>
              </a:rPr>
              <a:t>sedatifler</a:t>
            </a:r>
            <a:r>
              <a:rPr lang="tr-TR" dirty="0" smtClean="0">
                <a:solidFill>
                  <a:schemeClr val="tx1"/>
                </a:solidFill>
              </a:rPr>
              <a:t> (</a:t>
            </a:r>
            <a:r>
              <a:rPr lang="en-US" dirty="0" smtClean="0">
                <a:solidFill>
                  <a:schemeClr val="tx1"/>
                </a:solidFill>
              </a:rPr>
              <a:t>Valium</a:t>
            </a:r>
            <a:r>
              <a:rPr lang="en-US" baseline="30000" dirty="0">
                <a:solidFill>
                  <a:schemeClr val="tx1"/>
                </a:solidFill>
              </a:rPr>
              <a:t>®</a:t>
            </a:r>
            <a:r>
              <a:rPr lang="en-US" dirty="0">
                <a:solidFill>
                  <a:schemeClr val="tx1"/>
                </a:solidFill>
              </a:rPr>
              <a:t> and Xanax</a:t>
            </a:r>
            <a:r>
              <a:rPr lang="en-US" baseline="30000" dirty="0">
                <a:solidFill>
                  <a:schemeClr val="tx1"/>
                </a:solidFill>
              </a:rPr>
              <a:t>®</a:t>
            </a:r>
            <a:r>
              <a:rPr lang="en-US" dirty="0">
                <a:solidFill>
                  <a:schemeClr val="tx1"/>
                </a:solidFill>
              </a:rPr>
              <a:t>), and ADHD </a:t>
            </a:r>
            <a:r>
              <a:rPr lang="tr-TR" dirty="0" smtClean="0">
                <a:solidFill>
                  <a:schemeClr val="tx1"/>
                </a:solidFill>
              </a:rPr>
              <a:t>ADHD </a:t>
            </a:r>
            <a:r>
              <a:rPr lang="tr-TR" dirty="0" err="1" smtClean="0">
                <a:solidFill>
                  <a:schemeClr val="tx1"/>
                </a:solidFill>
              </a:rPr>
              <a:t>stimulanları</a:t>
            </a:r>
            <a:r>
              <a:rPr lang="tr-TR" dirty="0" smtClean="0">
                <a:solidFill>
                  <a:schemeClr val="tx1"/>
                </a:solidFill>
              </a:rPr>
              <a:t> (</a:t>
            </a:r>
            <a:r>
              <a:rPr lang="en-US" dirty="0" smtClean="0">
                <a:solidFill>
                  <a:schemeClr val="tx1"/>
                </a:solidFill>
              </a:rPr>
              <a:t>Adderall</a:t>
            </a:r>
            <a:r>
              <a:rPr lang="en-US" baseline="30000" dirty="0">
                <a:solidFill>
                  <a:schemeClr val="tx1"/>
                </a:solidFill>
              </a:rPr>
              <a:t>®</a:t>
            </a:r>
            <a:r>
              <a:rPr lang="en-US" dirty="0">
                <a:solidFill>
                  <a:schemeClr val="tx1"/>
                </a:solidFill>
              </a:rPr>
              <a:t> and Ritalin</a:t>
            </a:r>
            <a:r>
              <a:rPr lang="en-US" baseline="30000" dirty="0">
                <a:solidFill>
                  <a:schemeClr val="tx1"/>
                </a:solidFill>
              </a:rPr>
              <a:t>®</a:t>
            </a:r>
            <a:r>
              <a:rPr lang="en-US" dirty="0">
                <a:solidFill>
                  <a:schemeClr val="tx1"/>
                </a:solidFill>
              </a:rPr>
              <a:t>), </a:t>
            </a:r>
            <a:endParaRPr lang="tr-TR" dirty="0" smtClean="0">
              <a:solidFill>
                <a:schemeClr val="tx1"/>
              </a:solidFill>
            </a:endParaRPr>
          </a:p>
          <a:p>
            <a:pPr algn="just"/>
            <a:r>
              <a:rPr lang="tr-TR" b="1" dirty="0" smtClean="0">
                <a:solidFill>
                  <a:schemeClr val="tx1"/>
                </a:solidFill>
              </a:rPr>
              <a:t>		ABD’de </a:t>
            </a:r>
            <a:r>
              <a:rPr lang="tr-TR" b="1" dirty="0" err="1" smtClean="0">
                <a:solidFill>
                  <a:schemeClr val="tx1"/>
                </a:solidFill>
              </a:rPr>
              <a:t>Suistimal</a:t>
            </a:r>
            <a:r>
              <a:rPr lang="tr-TR" b="1" dirty="0" smtClean="0">
                <a:solidFill>
                  <a:schemeClr val="tx1"/>
                </a:solidFill>
              </a:rPr>
              <a:t> Edilen 10 Madde</a:t>
            </a:r>
            <a:endParaRPr lang="tr-TR" dirty="0" smtClean="0">
              <a:solidFill>
                <a:schemeClr val="tx1"/>
              </a:solidFill>
            </a:endParaRPr>
          </a:p>
          <a:p>
            <a:pPr algn="just"/>
            <a:endParaRPr lang="tr-TR" dirty="0" smtClean="0">
              <a:solidFill>
                <a:schemeClr val="tx1"/>
              </a:solidFill>
            </a:endParaRPr>
          </a:p>
          <a:p>
            <a:pPr algn="just"/>
            <a:endParaRPr lang="tr-TR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FAZLA TÜKETİM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19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068960"/>
            <a:ext cx="986509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2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type="subTitle" idx="1"/>
          </p:nvPr>
        </p:nvSpPr>
        <p:spPr>
          <a:xfrm>
            <a:off x="695400" y="548680"/>
            <a:ext cx="10729192" cy="5688632"/>
          </a:xfrm>
        </p:spPr>
        <p:txBody>
          <a:bodyPr/>
          <a:lstStyle/>
          <a:p>
            <a:pPr algn="just"/>
            <a:endParaRPr lang="tr-TR" altLang="tr-TR" sz="1600" dirty="0" smtClean="0">
              <a:solidFill>
                <a:schemeClr val="tx1"/>
              </a:solidFill>
            </a:endParaRPr>
          </a:p>
          <a:p>
            <a:pPr marL="342900" indent="-3429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solidFill>
                  <a:schemeClr val="tx1"/>
                </a:solidFill>
              </a:rPr>
              <a:t>Uyuşturucu ve psikotrop maddelerin tıbbi ve bilimsel amaçlar dışında kullanımı özellikle </a:t>
            </a:r>
            <a:r>
              <a:rPr lang="tr-TR" altLang="tr-TR" sz="2400" b="1" dirty="0" smtClean="0">
                <a:solidFill>
                  <a:schemeClr val="tx1"/>
                </a:solidFill>
              </a:rPr>
              <a:t>sağlık </a:t>
            </a:r>
            <a:r>
              <a:rPr lang="tr-TR" altLang="tr-TR" sz="2400" b="1" dirty="0">
                <a:solidFill>
                  <a:schemeClr val="tx1"/>
                </a:solidFill>
              </a:rPr>
              <a:t>açısından </a:t>
            </a:r>
            <a:r>
              <a:rPr lang="tr-TR" altLang="tr-TR" sz="2400" b="1" dirty="0" smtClean="0">
                <a:solidFill>
                  <a:schemeClr val="tx1"/>
                </a:solidFill>
              </a:rPr>
              <a:t>(bağımlılık </a:t>
            </a:r>
            <a:r>
              <a:rPr lang="tr-TR" altLang="tr-TR" sz="2400" b="1" dirty="0">
                <a:solidFill>
                  <a:schemeClr val="tx1"/>
                </a:solidFill>
              </a:rPr>
              <a:t>yapması gibi) </a:t>
            </a:r>
            <a:r>
              <a:rPr lang="tr-TR" altLang="tr-TR" sz="2400" dirty="0">
                <a:solidFill>
                  <a:schemeClr val="tx1"/>
                </a:solidFill>
              </a:rPr>
              <a:t>birçok </a:t>
            </a:r>
            <a:r>
              <a:rPr lang="tr-TR" altLang="tr-TR" sz="2400" dirty="0" smtClean="0">
                <a:solidFill>
                  <a:schemeClr val="tx1"/>
                </a:solidFill>
              </a:rPr>
              <a:t>sorunu </a:t>
            </a:r>
            <a:r>
              <a:rPr lang="tr-TR" altLang="tr-TR" sz="2400" dirty="0">
                <a:solidFill>
                  <a:schemeClr val="tx1"/>
                </a:solidFill>
              </a:rPr>
              <a:t>gündeme getirmektedir. </a:t>
            </a:r>
            <a:endParaRPr lang="tr-TR" altLang="tr-TR" sz="2400" dirty="0" smtClean="0">
              <a:solidFill>
                <a:schemeClr val="tx1"/>
              </a:solidFill>
            </a:endParaRPr>
          </a:p>
          <a:p>
            <a:pPr algn="just">
              <a:buClr>
                <a:srgbClr val="62A8AB"/>
              </a:buClr>
              <a:buSzPct val="70000"/>
            </a:pPr>
            <a:endParaRPr lang="tr-TR" altLang="tr-TR" sz="2400" dirty="0">
              <a:solidFill>
                <a:schemeClr val="tx1"/>
              </a:solidFill>
            </a:endParaRPr>
          </a:p>
          <a:p>
            <a:pPr marL="342900" indent="-3429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solidFill>
                  <a:schemeClr val="tx1"/>
                </a:solidFill>
              </a:rPr>
              <a:t>Bu </a:t>
            </a:r>
            <a:r>
              <a:rPr lang="tr-TR" altLang="tr-TR" sz="2400" dirty="0">
                <a:solidFill>
                  <a:schemeClr val="tx1"/>
                </a:solidFill>
              </a:rPr>
              <a:t>nedenle uyuşturucu ve psikotrop </a:t>
            </a:r>
            <a:r>
              <a:rPr lang="tr-TR" altLang="tr-TR" sz="2400" dirty="0" smtClean="0">
                <a:solidFill>
                  <a:schemeClr val="tx1"/>
                </a:solidFill>
              </a:rPr>
              <a:t>madde </a:t>
            </a:r>
            <a:r>
              <a:rPr lang="tr-TR" altLang="tr-TR" sz="2400" dirty="0">
                <a:solidFill>
                  <a:schemeClr val="tx1"/>
                </a:solidFill>
              </a:rPr>
              <a:t>kullanımlarını </a:t>
            </a:r>
            <a:r>
              <a:rPr lang="tr-TR" altLang="tr-TR" sz="2400" dirty="0" smtClean="0">
                <a:solidFill>
                  <a:schemeClr val="tx1"/>
                </a:solidFill>
              </a:rPr>
              <a:t>sınırlamak </a:t>
            </a:r>
            <a:r>
              <a:rPr lang="tr-TR" altLang="tr-TR" sz="2400" dirty="0">
                <a:solidFill>
                  <a:schemeClr val="tx1"/>
                </a:solidFill>
              </a:rPr>
              <a:t>için bir takım </a:t>
            </a:r>
            <a:r>
              <a:rPr lang="tr-TR" altLang="tr-TR" sz="2400" b="1" dirty="0">
                <a:solidFill>
                  <a:schemeClr val="tx1"/>
                </a:solidFill>
              </a:rPr>
              <a:t>tedbirlerin alınmasına </a:t>
            </a:r>
            <a:r>
              <a:rPr lang="tr-TR" altLang="tr-TR" sz="2400" dirty="0">
                <a:solidFill>
                  <a:schemeClr val="tx1"/>
                </a:solidFill>
              </a:rPr>
              <a:t>ihtiyaç </a:t>
            </a:r>
            <a:r>
              <a:rPr lang="tr-TR" altLang="tr-TR" sz="2400" dirty="0" smtClean="0">
                <a:solidFill>
                  <a:schemeClr val="tx1"/>
                </a:solidFill>
              </a:rPr>
              <a:t>duyulmuştur.</a:t>
            </a:r>
          </a:p>
          <a:p>
            <a:pPr algn="just">
              <a:buClr>
                <a:srgbClr val="62A8AB"/>
              </a:buClr>
              <a:buSzPct val="70000"/>
            </a:pPr>
            <a:endParaRPr lang="tr-TR" altLang="tr-TR" sz="2400" dirty="0" smtClean="0">
              <a:solidFill>
                <a:schemeClr val="tx1"/>
              </a:solidFill>
            </a:endParaRPr>
          </a:p>
          <a:p>
            <a:pPr marL="342900" indent="-3429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solidFill>
                  <a:schemeClr val="tx1"/>
                </a:solidFill>
              </a:rPr>
              <a:t>Bu çerçevede söz konusu maddelerin </a:t>
            </a:r>
            <a:r>
              <a:rPr lang="tr-TR" altLang="tr-TR" sz="2400" dirty="0">
                <a:solidFill>
                  <a:schemeClr val="tx1"/>
                </a:solidFill>
              </a:rPr>
              <a:t>tıbbi </a:t>
            </a:r>
            <a:r>
              <a:rPr lang="tr-TR" altLang="tr-TR" sz="2400" dirty="0" smtClean="0">
                <a:solidFill>
                  <a:schemeClr val="tx1"/>
                </a:solidFill>
              </a:rPr>
              <a:t>ya da </a:t>
            </a:r>
            <a:r>
              <a:rPr lang="tr-TR" altLang="tr-TR" sz="2400" dirty="0">
                <a:solidFill>
                  <a:schemeClr val="tx1"/>
                </a:solidFill>
              </a:rPr>
              <a:t>bilimsel amaçlarla </a:t>
            </a:r>
            <a:r>
              <a:rPr lang="tr-TR" altLang="tr-TR" sz="2400" dirty="0" smtClean="0">
                <a:solidFill>
                  <a:schemeClr val="tx1"/>
                </a:solidFill>
              </a:rPr>
              <a:t>erişimlerine olanak sağlanırken bu </a:t>
            </a:r>
            <a:r>
              <a:rPr lang="tr-TR" altLang="tr-TR" sz="2400" b="1" dirty="0" smtClean="0">
                <a:solidFill>
                  <a:schemeClr val="tx1"/>
                </a:solidFill>
              </a:rPr>
              <a:t>maddelerin </a:t>
            </a:r>
            <a:r>
              <a:rPr lang="tr-TR" altLang="tr-TR" sz="2400" b="1" dirty="0" err="1" smtClean="0">
                <a:solidFill>
                  <a:schemeClr val="tx1"/>
                </a:solidFill>
              </a:rPr>
              <a:t>suistimal</a:t>
            </a:r>
            <a:r>
              <a:rPr lang="tr-TR" altLang="tr-TR" sz="2400" b="1" dirty="0" smtClean="0">
                <a:solidFill>
                  <a:schemeClr val="tx1"/>
                </a:solidFill>
              </a:rPr>
              <a:t> edilmelerinin önlenmesi de </a:t>
            </a:r>
            <a:r>
              <a:rPr lang="tr-TR" altLang="tr-TR" sz="2400" dirty="0" smtClean="0">
                <a:solidFill>
                  <a:schemeClr val="tx1"/>
                </a:solidFill>
              </a:rPr>
              <a:t>gereklidir.</a:t>
            </a:r>
            <a:endParaRPr lang="tr-TR" altLang="tr-TR" sz="2400" dirty="0">
              <a:solidFill>
                <a:schemeClr val="tx1"/>
              </a:solidFill>
            </a:endParaRPr>
          </a:p>
          <a:p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2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238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119336" y="188640"/>
            <a:ext cx="11953328" cy="1080120"/>
          </a:xfrm>
        </p:spPr>
        <p:txBody>
          <a:bodyPr/>
          <a:lstStyle/>
          <a:p>
            <a:r>
              <a:rPr lang="tr-TR" sz="3600" dirty="0" smtClean="0"/>
              <a:t>OPİOİD ANALJEZİKLERİN ORT. TÜKETİMİ  </a:t>
            </a:r>
            <a:br>
              <a:rPr lang="tr-TR" sz="3600" dirty="0" smtClean="0"/>
            </a:br>
            <a:r>
              <a:rPr lang="tr-TR" sz="3600" dirty="0" smtClean="0"/>
              <a:t>(1997-1999 ve 2007-2009)</a:t>
            </a:r>
            <a:endParaRPr lang="tr-TR" sz="3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20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340768"/>
            <a:ext cx="846548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2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5400" y="1124744"/>
            <a:ext cx="11161240" cy="5112568"/>
          </a:xfrm>
        </p:spPr>
        <p:txBody>
          <a:bodyPr/>
          <a:lstStyle/>
          <a:p>
            <a:pPr algn="just"/>
            <a:r>
              <a:rPr lang="tr-T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INCB (International Narcotics Control Board) tarafından bahsi geçen Sözleşmelerde yer alan maddelerin fazla tüketiminin (overconsumption) önemli sağlık problemlerine yol açacağı, fazla tüketimden de kaçınılması gerektiği belirtilmektedir. (INCB </a:t>
            </a:r>
            <a:r>
              <a:rPr lang="tr-T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Publication</a:t>
            </a:r>
            <a:r>
              <a:rPr lang="tr-T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Guide on </a:t>
            </a:r>
            <a:r>
              <a:rPr lang="tr-T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Estimating</a:t>
            </a:r>
            <a:r>
              <a:rPr lang="tr-T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Requirements</a:t>
            </a:r>
            <a:r>
              <a:rPr lang="tr-T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tr-T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Substances</a:t>
            </a:r>
            <a:r>
              <a:rPr lang="tr-T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</a:t>
            </a:r>
            <a:r>
              <a:rPr lang="tr-T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International Control)</a:t>
            </a:r>
            <a:endParaRPr lang="tr-T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21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07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5400" y="980728"/>
            <a:ext cx="10729192" cy="5472608"/>
          </a:xfrm>
        </p:spPr>
        <p:txBody>
          <a:bodyPr/>
          <a:lstStyle/>
          <a:p>
            <a:pPr algn="just"/>
            <a:r>
              <a:rPr lang="tr-TR" dirty="0" smtClean="0">
                <a:solidFill>
                  <a:schemeClr val="tx1"/>
                </a:solidFill>
              </a:rPr>
              <a:t>Nalokson ampul, opioidlere bağlı solunum depresyonu, sedasyon ve hipotansiyon gibi etkilerini önler veya tersine çevirir.</a:t>
            </a:r>
          </a:p>
          <a:p>
            <a:pPr algn="just"/>
            <a:r>
              <a:rPr lang="tr-TR" dirty="0" smtClean="0">
                <a:solidFill>
                  <a:schemeClr val="tx1"/>
                </a:solidFill>
              </a:rPr>
              <a:t>Hastane talepleri doğrultusunda yurtdışından getirtilmektedir.</a:t>
            </a:r>
          </a:p>
          <a:p>
            <a:pPr algn="just"/>
            <a:r>
              <a:rPr lang="tr-TR" dirty="0" smtClean="0">
                <a:solidFill>
                  <a:schemeClr val="tx1"/>
                </a:solidFill>
              </a:rPr>
              <a:t>Ülkemizde ruhsatlı olmasına rağmen fiyatının ucuz olması nedeniyle firma tarafından ithal edilmesi tercih edilmemektedir.</a:t>
            </a:r>
          </a:p>
          <a:p>
            <a:pPr algn="just"/>
            <a:r>
              <a:rPr lang="tr-TR" dirty="0" err="1" smtClean="0">
                <a:solidFill>
                  <a:schemeClr val="tx1"/>
                </a:solidFill>
              </a:rPr>
              <a:t>Opioidlere</a:t>
            </a:r>
            <a:r>
              <a:rPr lang="tr-TR" dirty="0" smtClean="0">
                <a:solidFill>
                  <a:schemeClr val="tx1"/>
                </a:solidFill>
              </a:rPr>
              <a:t> bağlı doğrudan ölümleri engellemek için önemli bir ilaçtır.</a:t>
            </a:r>
          </a:p>
          <a:p>
            <a:pPr algn="just"/>
            <a:r>
              <a:rPr lang="tr-TR" dirty="0" smtClean="0">
                <a:solidFill>
                  <a:schemeClr val="tx1"/>
                </a:solidFill>
              </a:rPr>
              <a:t>Yurt dışında doz ayarlı formu mevcuttur. Ayrıca </a:t>
            </a:r>
            <a:r>
              <a:rPr lang="tr-TR" dirty="0" err="1" smtClean="0">
                <a:solidFill>
                  <a:schemeClr val="tx1"/>
                </a:solidFill>
              </a:rPr>
              <a:t>intranazal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nalokson</a:t>
            </a:r>
            <a:r>
              <a:rPr lang="tr-TR" dirty="0" smtClean="0">
                <a:solidFill>
                  <a:schemeClr val="tx1"/>
                </a:solidFill>
              </a:rPr>
              <a:t> içeren bir formu da ABD’de yeni ruhsatlandırılmıştır.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NALOKSON KULLANIMI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22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92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Göz damlaları…(Mydfrin Steril Göz </a:t>
            </a:r>
            <a:r>
              <a:rPr lang="tr-TR" sz="2800" dirty="0">
                <a:solidFill>
                  <a:schemeClr val="tx1"/>
                </a:solidFill>
              </a:rPr>
              <a:t>Damlası, </a:t>
            </a:r>
            <a:r>
              <a:rPr lang="tr-TR" sz="2800" dirty="0" smtClean="0">
                <a:solidFill>
                  <a:schemeClr val="tx1"/>
                </a:solidFill>
              </a:rPr>
              <a:t>Mydriacyl Steril Oftalmik </a:t>
            </a:r>
            <a:r>
              <a:rPr lang="tr-TR" sz="2800" dirty="0">
                <a:solidFill>
                  <a:schemeClr val="tx1"/>
                </a:solidFill>
              </a:rPr>
              <a:t>Solusyon, </a:t>
            </a:r>
            <a:r>
              <a:rPr lang="tr-TR" sz="2800" dirty="0" smtClean="0">
                <a:solidFill>
                  <a:schemeClr val="tx1"/>
                </a:solidFill>
              </a:rPr>
              <a:t>Fenilefrın Steril Göz Damlası, Tropamid Göz Damlası...)</a:t>
            </a:r>
          </a:p>
          <a:p>
            <a:pPr marL="457200" indent="-4572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Stablon (tianeptin) ;Yeşil reçeteye alındı.  Gürcistan yasaklanınca oradan gelenler  Karadeniz Bölgesinde kullanımını öğretiyor. 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Ezilerek damardan veriliyor. 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2 ölümlü vaka gerçekleşiyor.</a:t>
            </a:r>
          </a:p>
          <a:p>
            <a:pPr marL="457200" indent="-4572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800" dirty="0" err="1" smtClean="0">
                <a:solidFill>
                  <a:schemeClr val="tx1"/>
                </a:solidFill>
              </a:rPr>
              <a:t>Pregabalin</a:t>
            </a:r>
            <a:endParaRPr lang="tr-TR" sz="28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800" dirty="0" err="1" smtClean="0">
                <a:solidFill>
                  <a:schemeClr val="tx1"/>
                </a:solidFill>
              </a:rPr>
              <a:t>Gabapentin</a:t>
            </a:r>
            <a:endParaRPr lang="tr-TR" sz="28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Tantum Draje ; (Ergenlerde suistimali var. Bir kutuyu tek seferde alarak halüsinasyon  amaçlanıyor)</a:t>
            </a:r>
          </a:p>
          <a:p>
            <a:pPr marL="457200" indent="-4572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Üropan ; (ceza evlerinde  alınıyor)</a:t>
            </a:r>
          </a:p>
          <a:p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23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16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Propofol ; Komisyon kararı ile eczanelerde satışı yasaklandı. </a:t>
            </a:r>
          </a:p>
          <a:p>
            <a:pPr marL="457200" indent="-4572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endParaRPr lang="tr-TR" sz="28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800" dirty="0" smtClean="0">
                <a:solidFill>
                  <a:schemeClr val="tx1"/>
                </a:solidFill>
              </a:rPr>
              <a:t>Modafinil ; Öğrenciler,  kamyoncular arasında yaygındır. </a:t>
            </a:r>
            <a:r>
              <a:rPr lang="tr-TR" sz="2800" dirty="0">
                <a:solidFill>
                  <a:schemeClr val="tx1"/>
                </a:solidFill>
              </a:rPr>
              <a:t>U</a:t>
            </a:r>
            <a:r>
              <a:rPr lang="tr-TR" sz="2800" dirty="0" smtClean="0">
                <a:solidFill>
                  <a:schemeClr val="tx1"/>
                </a:solidFill>
              </a:rPr>
              <a:t>yumamak için kullanılıyor. Komisyon kararı ile reçetesiz satışı engellendi.</a:t>
            </a:r>
          </a:p>
          <a:p>
            <a:pPr marL="457200" indent="-4572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endParaRPr lang="tr-TR" sz="2800" dirty="0" smtClean="0">
              <a:solidFill>
                <a:schemeClr val="tx1"/>
              </a:solidFill>
            </a:endParaRPr>
          </a:p>
          <a:p>
            <a:pPr>
              <a:buClr>
                <a:srgbClr val="62A8AB"/>
              </a:buClr>
              <a:buSzPct val="70000"/>
            </a:pPr>
            <a:endParaRPr lang="tr-TR" sz="2800" dirty="0" smtClean="0">
              <a:solidFill>
                <a:schemeClr val="tx1"/>
              </a:solidFill>
            </a:endParaRPr>
          </a:p>
          <a:p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24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300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-</a:t>
            </a:r>
            <a:r>
              <a:rPr lang="tr-TR" dirty="0" smtClean="0">
                <a:solidFill>
                  <a:schemeClr val="tx1"/>
                </a:solidFill>
              </a:rPr>
              <a:t>Kırmızı ve yeşil reçeteli ilaçların kilitli dolaplarda, hasta ve </a:t>
            </a:r>
            <a:r>
              <a:rPr lang="tr-TR" smtClean="0">
                <a:solidFill>
                  <a:schemeClr val="tx1"/>
                </a:solidFill>
              </a:rPr>
              <a:t>hasta yakınlarının  </a:t>
            </a:r>
            <a:r>
              <a:rPr lang="tr-TR" dirty="0" smtClean="0">
                <a:solidFill>
                  <a:schemeClr val="tx1"/>
                </a:solidFill>
              </a:rPr>
              <a:t>göremeyeceği ve ulaşamayacağı şekilde muhafaza edilmesi gerekmektedir.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-Uyuşturucu </a:t>
            </a:r>
            <a:r>
              <a:rPr lang="tr-TR" dirty="0">
                <a:solidFill>
                  <a:schemeClr val="tx1"/>
                </a:solidFill>
              </a:rPr>
              <a:t>ilaçların kaybolması durumunda tutanak tutulur. Tutanak biri birim sorumlu hekimi olmak üzere en az 3 kişinin imzasını gerektirir. Tutanaklar zaman geçirmeden </a:t>
            </a:r>
            <a:r>
              <a:rPr lang="tr-TR" dirty="0" smtClean="0">
                <a:solidFill>
                  <a:schemeClr val="tx1"/>
                </a:solidFill>
              </a:rPr>
              <a:t>eczaneye iletilir</a:t>
            </a:r>
            <a:r>
              <a:rPr lang="tr-TR" dirty="0">
                <a:solidFill>
                  <a:schemeClr val="tx1"/>
                </a:solidFill>
              </a:rPr>
              <a:t>.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-Endikasyon olmaksızın ilaç talep hastalara karşı dikkatli olunması </a:t>
            </a:r>
            <a:r>
              <a:rPr lang="tr-TR" dirty="0">
                <a:solidFill>
                  <a:schemeClr val="tx1"/>
                </a:solidFill>
              </a:rPr>
              <a:t>gerekmektedir. ( </a:t>
            </a:r>
            <a:r>
              <a:rPr lang="tr-TR" dirty="0" smtClean="0">
                <a:solidFill>
                  <a:schemeClr val="tx1"/>
                </a:solidFill>
              </a:rPr>
              <a:t>Aldolan ampul)</a:t>
            </a:r>
          </a:p>
          <a:p>
            <a:endParaRPr lang="tr-TR" dirty="0" smtClean="0"/>
          </a:p>
        </p:txBody>
      </p:sp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ACİL SERVİSLERDE DİKKAT EDİLECEK HUSUSLAR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25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710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5400" y="1628800"/>
            <a:ext cx="10729192" cy="4608512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-Kırmızı</a:t>
            </a:r>
            <a:r>
              <a:rPr lang="tr-TR" dirty="0" smtClean="0"/>
              <a:t> </a:t>
            </a:r>
            <a:r>
              <a:rPr lang="tr-TR" dirty="0">
                <a:solidFill>
                  <a:schemeClr val="tx1"/>
                </a:solidFill>
              </a:rPr>
              <a:t>ve yeşil reçete düzenlenirken son nüshanın doktorda kalmasına dikkat edilmesi gerekmektedir.</a:t>
            </a:r>
          </a:p>
          <a:p>
            <a:r>
              <a:rPr lang="tr-TR" dirty="0">
                <a:solidFill>
                  <a:schemeClr val="tx1"/>
                </a:solidFill>
              </a:rPr>
              <a:t>-Sağlık mesleği mensubu kişilerin de suistimal </a:t>
            </a:r>
            <a:r>
              <a:rPr lang="tr-TR" dirty="0" smtClean="0">
                <a:solidFill>
                  <a:schemeClr val="tx1"/>
                </a:solidFill>
              </a:rPr>
              <a:t>edebileceği </a:t>
            </a:r>
            <a:r>
              <a:rPr lang="tr-TR" dirty="0">
                <a:solidFill>
                  <a:schemeClr val="tx1"/>
                </a:solidFill>
              </a:rPr>
              <a:t>ihtimaline karşın </a:t>
            </a:r>
            <a:r>
              <a:rPr lang="tr-TR">
                <a:solidFill>
                  <a:schemeClr val="tx1"/>
                </a:solidFill>
              </a:rPr>
              <a:t>dikkatli </a:t>
            </a:r>
            <a:r>
              <a:rPr lang="tr-TR" smtClean="0">
                <a:solidFill>
                  <a:schemeClr val="tx1"/>
                </a:solidFill>
              </a:rPr>
              <a:t>olunması gerekmektedir</a:t>
            </a:r>
            <a:r>
              <a:rPr lang="tr-TR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ACİL SERVİSLERDE DİKKAT EDİLECEK HUSUSLAR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26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61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pPr>
              <a:defRPr/>
            </a:pPr>
            <a:fld id="{A6464635-E901-4649-8C93-4D392701FF92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06" y="-188010"/>
            <a:ext cx="12499460" cy="7134628"/>
          </a:xfrm>
          <a:prstGeom prst="rect">
            <a:avLst/>
          </a:prstGeom>
        </p:spPr>
      </p:pic>
      <p:pic>
        <p:nvPicPr>
          <p:cNvPr id="6" name="Picture 4" descr="176178_694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68" y="0"/>
            <a:ext cx="4121174" cy="273507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635055" y="2735076"/>
            <a:ext cx="2921890" cy="662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tr-TR" altLang="zh-CN" sz="3600" b="1" dirty="0">
                <a:solidFill>
                  <a:srgbClr val="62A8AB"/>
                </a:solidFill>
                <a:latin typeface="Calibri"/>
                <a:cs typeface="Arial"/>
              </a:rPr>
              <a:t>TEŞEKKÜRLER </a:t>
            </a:r>
          </a:p>
        </p:txBody>
      </p:sp>
    </p:spTree>
    <p:extLst>
      <p:ext uri="{BB962C8B-B14F-4D97-AF65-F5344CB8AC3E}">
        <p14:creationId xmlns:p14="http://schemas.microsoft.com/office/powerpoint/2010/main" val="63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263352" y="188640"/>
            <a:ext cx="11449272" cy="685777"/>
          </a:xfrm>
        </p:spPr>
        <p:txBody>
          <a:bodyPr/>
          <a:lstStyle/>
          <a:p>
            <a:r>
              <a:rPr lang="tr-TR" sz="3600" dirty="0" smtClean="0"/>
              <a:t>MEVZUAT</a:t>
            </a:r>
            <a:endParaRPr lang="tr-TR" sz="3600" dirty="0"/>
          </a:p>
        </p:txBody>
      </p:sp>
      <p:sp>
        <p:nvSpPr>
          <p:cNvPr id="2" name="İçerik Yer Tutucusu 1"/>
          <p:cNvSpPr>
            <a:spLocks noGrp="1"/>
          </p:cNvSpPr>
          <p:nvPr>
            <p:ph type="subTitle" idx="1"/>
          </p:nvPr>
        </p:nvSpPr>
        <p:spPr>
          <a:xfrm>
            <a:off x="407368" y="908720"/>
            <a:ext cx="11449272" cy="5472608"/>
          </a:xfrm>
        </p:spPr>
        <p:txBody>
          <a:bodyPr/>
          <a:lstStyle/>
          <a:p>
            <a:pPr marL="342900" indent="-342900" algn="just">
              <a:buClr>
                <a:srgbClr val="23A6B2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</a:rPr>
              <a:t>1954, BM Ekonomik </a:t>
            </a:r>
            <a:r>
              <a:rPr lang="tr-TR" sz="2400" dirty="0">
                <a:solidFill>
                  <a:schemeClr val="tx1"/>
                </a:solidFill>
              </a:rPr>
              <a:t>ve Sosyal </a:t>
            </a:r>
            <a:r>
              <a:rPr lang="tr-TR" sz="2400" dirty="0" smtClean="0">
                <a:solidFill>
                  <a:schemeClr val="tx1"/>
                </a:solidFill>
              </a:rPr>
              <a:t>Konseyinin 548 </a:t>
            </a:r>
            <a:r>
              <a:rPr lang="tr-TR" sz="2400" dirty="0">
                <a:solidFill>
                  <a:schemeClr val="tx1"/>
                </a:solidFill>
              </a:rPr>
              <a:t>I(XVIII) sayılı </a:t>
            </a:r>
            <a:r>
              <a:rPr lang="tr-TR" sz="2400" dirty="0" smtClean="0">
                <a:solidFill>
                  <a:schemeClr val="tx1"/>
                </a:solidFill>
              </a:rPr>
              <a:t>kararı</a:t>
            </a:r>
          </a:p>
          <a:p>
            <a:pPr marL="800100" lvl="1" indent="-342900" algn="just">
              <a:buClr>
                <a:srgbClr val="23A6B2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</a:rPr>
              <a:t> Hükümetleri </a:t>
            </a:r>
            <a:r>
              <a:rPr lang="tr-TR" sz="2400" dirty="0">
                <a:solidFill>
                  <a:schemeClr val="tx1"/>
                </a:solidFill>
              </a:rPr>
              <a:t>uyuşturucu </a:t>
            </a:r>
            <a:r>
              <a:rPr lang="tr-TR" sz="2400" dirty="0" smtClean="0">
                <a:solidFill>
                  <a:schemeClr val="tx1"/>
                </a:solidFill>
              </a:rPr>
              <a:t>maddelerin </a:t>
            </a:r>
            <a:r>
              <a:rPr lang="tr-TR" sz="2400" dirty="0">
                <a:solidFill>
                  <a:schemeClr val="tx1"/>
                </a:solidFill>
              </a:rPr>
              <a:t>reçeteleri için bir resmi formül sistemi </a:t>
            </a:r>
            <a:r>
              <a:rPr lang="tr-TR" sz="2400" dirty="0" smtClean="0">
                <a:solidFill>
                  <a:schemeClr val="tx1"/>
                </a:solidFill>
              </a:rPr>
              <a:t>kullanmaya davet </a:t>
            </a:r>
            <a:r>
              <a:rPr lang="tr-TR" sz="2400" dirty="0">
                <a:solidFill>
                  <a:schemeClr val="tx1"/>
                </a:solidFill>
              </a:rPr>
              <a:t>etmiştir. </a:t>
            </a:r>
            <a:endParaRPr lang="tr-TR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23A6B2"/>
              </a:buClr>
              <a:buSzPct val="70000"/>
            </a:pPr>
            <a:endParaRPr lang="tr-TR" sz="2400" dirty="0">
              <a:solidFill>
                <a:schemeClr val="tx1"/>
              </a:solidFill>
            </a:endParaRPr>
          </a:p>
          <a:p>
            <a:pPr marL="342900" indent="-342900" algn="just">
              <a:buClr>
                <a:srgbClr val="23A6B2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</a:rPr>
              <a:t>1955, Ekonomik </a:t>
            </a:r>
            <a:r>
              <a:rPr lang="tr-TR" sz="2400" dirty="0">
                <a:solidFill>
                  <a:schemeClr val="tx1"/>
                </a:solidFill>
              </a:rPr>
              <a:t>ve Sosyal </a:t>
            </a:r>
            <a:r>
              <a:rPr lang="tr-TR" sz="2400" dirty="0" smtClean="0">
                <a:solidFill>
                  <a:schemeClr val="tx1"/>
                </a:solidFill>
              </a:rPr>
              <a:t>Konseyinin 588 </a:t>
            </a:r>
            <a:r>
              <a:rPr lang="tr-TR" sz="2400" dirty="0">
                <a:solidFill>
                  <a:schemeClr val="tx1"/>
                </a:solidFill>
              </a:rPr>
              <a:t>E (XX) sayılı </a:t>
            </a:r>
            <a:r>
              <a:rPr lang="tr-TR" sz="2400" dirty="0" smtClean="0">
                <a:solidFill>
                  <a:schemeClr val="tx1"/>
                </a:solidFill>
              </a:rPr>
              <a:t>kararı</a:t>
            </a:r>
          </a:p>
          <a:p>
            <a:pPr marL="800100" lvl="1" indent="-342900" algn="just">
              <a:buClr>
                <a:srgbClr val="23A6B2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</a:rPr>
              <a:t>Kararın </a:t>
            </a:r>
            <a:r>
              <a:rPr lang="tr-TR" sz="2400" dirty="0">
                <a:solidFill>
                  <a:schemeClr val="tx1"/>
                </a:solidFill>
              </a:rPr>
              <a:t>gereğinin yapılmasına Hükümetleri tekrar davet </a:t>
            </a:r>
            <a:r>
              <a:rPr lang="tr-TR" sz="2400" dirty="0" smtClean="0">
                <a:solidFill>
                  <a:schemeClr val="tx1"/>
                </a:solidFill>
              </a:rPr>
              <a:t>etmiştir.</a:t>
            </a:r>
          </a:p>
          <a:p>
            <a:pPr lvl="1" algn="just">
              <a:buClr>
                <a:srgbClr val="23A6B2"/>
              </a:buClr>
              <a:buSzPct val="70000"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342900" indent="-342900" algn="just">
              <a:buClr>
                <a:srgbClr val="23A6B2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</a:rPr>
              <a:t>14 </a:t>
            </a:r>
            <a:r>
              <a:rPr lang="tr-TR" sz="2400" dirty="0">
                <a:solidFill>
                  <a:schemeClr val="tx1"/>
                </a:solidFill>
              </a:rPr>
              <a:t>Mart 1956 tarih ve 8/5-CN/3493 sayılı Bakanlığımız Tamimi 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Clr>
                <a:srgbClr val="23A6B2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</a:rPr>
              <a:t>«Uyuşturucu </a:t>
            </a:r>
            <a:r>
              <a:rPr lang="tr-TR" sz="2400" dirty="0">
                <a:solidFill>
                  <a:schemeClr val="tx1"/>
                </a:solidFill>
              </a:rPr>
              <a:t>M</a:t>
            </a:r>
            <a:r>
              <a:rPr lang="tr-TR" sz="2400" dirty="0" smtClean="0">
                <a:solidFill>
                  <a:schemeClr val="tx1"/>
                </a:solidFill>
              </a:rPr>
              <a:t>addelere </a:t>
            </a:r>
            <a:r>
              <a:rPr lang="tr-TR" sz="2400" dirty="0">
                <a:solidFill>
                  <a:schemeClr val="tx1"/>
                </a:solidFill>
              </a:rPr>
              <a:t>M</a:t>
            </a:r>
            <a:r>
              <a:rPr lang="tr-TR" sz="2400" dirty="0" smtClean="0">
                <a:solidFill>
                  <a:schemeClr val="tx1"/>
                </a:solidFill>
              </a:rPr>
              <a:t>ahsus </a:t>
            </a:r>
            <a:r>
              <a:rPr lang="tr-TR" sz="2400" dirty="0">
                <a:solidFill>
                  <a:schemeClr val="tx1"/>
                </a:solidFill>
              </a:rPr>
              <a:t>Reçete </a:t>
            </a:r>
            <a:r>
              <a:rPr lang="tr-TR" sz="2400" dirty="0" smtClean="0">
                <a:solidFill>
                  <a:schemeClr val="tx1"/>
                </a:solidFill>
              </a:rPr>
              <a:t>Defteri» nin kullanılması</a:t>
            </a:r>
          </a:p>
          <a:p>
            <a:pPr marL="800100" lvl="1" indent="-342900" algn="just">
              <a:buClr>
                <a:srgbClr val="23A6B2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chemeClr val="tx1"/>
                </a:solidFill>
              </a:rPr>
              <a:t>S</a:t>
            </a:r>
            <a:r>
              <a:rPr lang="tr-TR" sz="2400" dirty="0" smtClean="0">
                <a:solidFill>
                  <a:schemeClr val="tx1"/>
                </a:solidFill>
              </a:rPr>
              <a:t>öz </a:t>
            </a:r>
            <a:r>
              <a:rPr lang="tr-TR" sz="2400" dirty="0">
                <a:solidFill>
                  <a:schemeClr val="tx1"/>
                </a:solidFill>
              </a:rPr>
              <a:t>konusu defterlerin Tabip odasından temin edilmesi 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Clr>
                <a:srgbClr val="23A6B2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chemeClr val="tx1"/>
                </a:solidFill>
              </a:rPr>
              <a:t>D</a:t>
            </a:r>
            <a:r>
              <a:rPr lang="tr-TR" sz="2400" dirty="0" smtClean="0">
                <a:solidFill>
                  <a:schemeClr val="tx1"/>
                </a:solidFill>
              </a:rPr>
              <a:t>efterin </a:t>
            </a:r>
            <a:r>
              <a:rPr lang="tr-TR" sz="2400" dirty="0">
                <a:solidFill>
                  <a:schemeClr val="tx1"/>
                </a:solidFill>
              </a:rPr>
              <a:t>dip koçanının hekim </a:t>
            </a:r>
            <a:r>
              <a:rPr lang="tr-TR" sz="2400" dirty="0" smtClean="0">
                <a:solidFill>
                  <a:schemeClr val="tx1"/>
                </a:solidFill>
              </a:rPr>
              <a:t>tarafından; </a:t>
            </a:r>
            <a:r>
              <a:rPr lang="tr-TR" sz="2400" dirty="0">
                <a:solidFill>
                  <a:schemeClr val="tx1"/>
                </a:solidFill>
              </a:rPr>
              <a:t>reçete kağıtlarının ise eczane tarafından 5 sene müddetle muhafaza edilmesi gerektiği </a:t>
            </a:r>
            <a:r>
              <a:rPr lang="tr-TR" sz="2400" dirty="0" smtClean="0">
                <a:solidFill>
                  <a:schemeClr val="tx1"/>
                </a:solidFill>
              </a:rPr>
              <a:t>bildirilmiştir.</a:t>
            </a:r>
            <a:endParaRPr lang="tr-TR" sz="2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3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7901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79376" y="908720"/>
            <a:ext cx="11233248" cy="5328592"/>
          </a:xfrm>
        </p:spPr>
        <p:txBody>
          <a:bodyPr/>
          <a:lstStyle/>
          <a:p>
            <a:pPr marL="342900" indent="-342900" algn="just">
              <a:buClr>
                <a:srgbClr val="23A6B2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solidFill>
                  <a:schemeClr val="tx1"/>
                </a:solidFill>
              </a:rPr>
              <a:t>BM </a:t>
            </a: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1961 </a:t>
            </a:r>
            <a:r>
              <a:rPr lang="tr-T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Uluslararası Uyuşturucu Maddeler Tek </a:t>
            </a: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Sözleşmesi</a:t>
            </a:r>
          </a:p>
          <a:p>
            <a:pPr marL="342900" indent="-342900" algn="just">
              <a:buClr>
                <a:srgbClr val="23A6B2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BM 1971 </a:t>
            </a:r>
            <a:r>
              <a:rPr lang="tr-TR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Psikotrop</a:t>
            </a:r>
            <a:r>
              <a:rPr lang="tr-T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Maddeler </a:t>
            </a: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Sözleşmesi</a:t>
            </a:r>
          </a:p>
          <a:p>
            <a:pPr marL="342900" indent="-342900" algn="just">
              <a:buClr>
                <a:srgbClr val="23A6B2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Uyuşturucu </a:t>
            </a:r>
            <a:r>
              <a:rPr lang="tr-T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ve </a:t>
            </a:r>
            <a:r>
              <a:rPr lang="tr-TR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Psikotrop</a:t>
            </a:r>
            <a:r>
              <a:rPr lang="tr-T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Maddelerin Kaçakçılığına Karşı 1988 Birleşmiş Milletler </a:t>
            </a:r>
            <a:r>
              <a:rPr lang="tr-TR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Sözleşmesi </a:t>
            </a:r>
            <a:r>
              <a:rPr lang="tr-TR" sz="2400" dirty="0">
                <a:solidFill>
                  <a:schemeClr val="tx1"/>
                </a:solidFill>
              </a:rPr>
              <a:t>Anayasamızın 90. maddesinin 5. fıkrasına göre; söz konusu sözleşmeler kanun hükmündedir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Clr>
                <a:srgbClr val="23A6B2"/>
              </a:buClr>
              <a:buSzPct val="70000"/>
            </a:pPr>
            <a:endParaRPr lang="tr-TR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23A6B2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altLang="tr-TR" sz="2400" dirty="0">
                <a:solidFill>
                  <a:schemeClr val="tx1"/>
                </a:solidFill>
              </a:rPr>
              <a:t>2313 sayılı Uyuşturucu Maddelerin Murakabesi Hakkında Kanun </a:t>
            </a:r>
            <a:endParaRPr lang="tr-TR" altLang="tr-TR" sz="2400" dirty="0" smtClean="0">
              <a:solidFill>
                <a:schemeClr val="tx1"/>
              </a:solidFill>
            </a:endParaRPr>
          </a:p>
          <a:p>
            <a:pPr algn="just">
              <a:buClr>
                <a:srgbClr val="23A6B2"/>
              </a:buClr>
              <a:buSzPct val="70000"/>
            </a:pPr>
            <a:endParaRPr lang="tr-TR" altLang="tr-TR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23A6B2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</a:rPr>
              <a:t>Genelgeler</a:t>
            </a:r>
          </a:p>
          <a:p>
            <a:pPr algn="just">
              <a:buClr>
                <a:srgbClr val="23A6B2"/>
              </a:buClr>
              <a:buSzPct val="70000"/>
            </a:pPr>
            <a:endParaRPr lang="tr-TR" sz="2400" dirty="0">
              <a:solidFill>
                <a:schemeClr val="tx1"/>
              </a:solidFill>
            </a:endParaRPr>
          </a:p>
          <a:p>
            <a:pPr marL="342900" indent="-342900" algn="just">
              <a:buClr>
                <a:srgbClr val="23A6B2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chemeClr val="tx1"/>
                </a:solidFill>
              </a:rPr>
              <a:t>Talimatlar</a:t>
            </a:r>
            <a:endParaRPr lang="tr-TR" sz="2400" b="1" dirty="0">
              <a:solidFill>
                <a:schemeClr val="accent5"/>
              </a:solidFill>
            </a:endParaRP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335360" y="188641"/>
            <a:ext cx="11665296" cy="648072"/>
          </a:xfrm>
        </p:spPr>
        <p:txBody>
          <a:bodyPr/>
          <a:lstStyle/>
          <a:p>
            <a:r>
              <a:rPr lang="tr-TR" sz="3600" dirty="0"/>
              <a:t>MEVZUAT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4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461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51384" y="908720"/>
            <a:ext cx="11233248" cy="5472608"/>
          </a:xfrm>
        </p:spPr>
        <p:txBody>
          <a:bodyPr/>
          <a:lstStyle/>
          <a:p>
            <a:pPr algn="just">
              <a:buClr>
                <a:srgbClr val="62A8AB"/>
              </a:buClr>
              <a:buSzPct val="70000"/>
            </a:pPr>
            <a:r>
              <a:rPr lang="tr-TR" altLang="tr-TR" sz="2400" b="1" dirty="0" smtClean="0">
                <a:solidFill>
                  <a:prstClr val="black"/>
                </a:solidFill>
              </a:rPr>
              <a:t>     B.M</a:t>
            </a:r>
            <a:r>
              <a:rPr lang="tr-TR" altLang="tr-TR" sz="2400" b="1" dirty="0">
                <a:solidFill>
                  <a:prstClr val="black"/>
                </a:solidFill>
              </a:rPr>
              <a:t>. </a:t>
            </a:r>
            <a:r>
              <a:rPr lang="tr-T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1961 Uluslararası Uyuşturucu Maddeler Tek </a:t>
            </a:r>
            <a:r>
              <a:rPr lang="tr-TR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Sözleşmesi</a:t>
            </a:r>
            <a:endParaRPr lang="tr-TR" sz="2400" b="1" dirty="0" smtClean="0">
              <a:solidFill>
                <a:schemeClr val="tx1"/>
              </a:solidFill>
            </a:endParaRPr>
          </a:p>
          <a:p>
            <a:pPr algn="just">
              <a:buClr>
                <a:srgbClr val="62A8AB"/>
              </a:buClr>
              <a:buSzPct val="70000"/>
            </a:pP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smtClean="0">
                <a:solidFill>
                  <a:schemeClr val="tx1"/>
                </a:solidFill>
              </a:rPr>
              <a:t>    MADDE 30 Ticaret </a:t>
            </a:r>
            <a:r>
              <a:rPr lang="tr-TR" sz="2400" b="1" dirty="0">
                <a:solidFill>
                  <a:schemeClr val="tx1"/>
                </a:solidFill>
              </a:rPr>
              <a:t>ve </a:t>
            </a:r>
            <a:r>
              <a:rPr lang="tr-TR" sz="2400" b="1" dirty="0" smtClean="0">
                <a:solidFill>
                  <a:schemeClr val="tx1"/>
                </a:solidFill>
              </a:rPr>
              <a:t>Dağıtım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</a:rPr>
              <a:t>2. (b) </a:t>
            </a:r>
            <a:r>
              <a:rPr lang="tr-TR" sz="2400" dirty="0">
                <a:solidFill>
                  <a:schemeClr val="tx1"/>
                </a:solidFill>
              </a:rPr>
              <a:t>i</a:t>
            </a:r>
            <a:r>
              <a:rPr lang="tr-TR" sz="2400" dirty="0" smtClean="0">
                <a:solidFill>
                  <a:schemeClr val="tx1"/>
                </a:solidFill>
              </a:rPr>
              <a:t>) Uyuşturucu </a:t>
            </a:r>
            <a:r>
              <a:rPr lang="tr-TR" sz="2400" dirty="0">
                <a:solidFill>
                  <a:schemeClr val="tx1"/>
                </a:solidFill>
              </a:rPr>
              <a:t>maddelerin, fertlere, ancak doktor reçetesi ile temin veya </a:t>
            </a:r>
            <a:r>
              <a:rPr lang="tr-TR" sz="2400" dirty="0" err="1">
                <a:solidFill>
                  <a:schemeClr val="tx1"/>
                </a:solidFill>
              </a:rPr>
              <a:t>tevziini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gerekli kılacaklardır. </a:t>
            </a:r>
          </a:p>
          <a:p>
            <a:pPr marL="342900" indent="-3429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</a:rPr>
              <a:t>ii) Şayet </a:t>
            </a:r>
            <a:r>
              <a:rPr lang="tr-TR" sz="2400" dirty="0">
                <a:solidFill>
                  <a:schemeClr val="tx1"/>
                </a:solidFill>
              </a:rPr>
              <a:t>taraflar, bu tedbirleri gerekli veya temenniye </a:t>
            </a:r>
            <a:r>
              <a:rPr lang="tr-TR" sz="2400" dirty="0" smtClean="0">
                <a:solidFill>
                  <a:schemeClr val="tx1"/>
                </a:solidFill>
              </a:rPr>
              <a:t>şayan olduğuna </a:t>
            </a:r>
            <a:r>
              <a:rPr lang="tr-TR" sz="2400" dirty="0">
                <a:solidFill>
                  <a:schemeClr val="tx1"/>
                </a:solidFill>
              </a:rPr>
              <a:t>hükmederlerse, I No.lu cetvele dahil </a:t>
            </a:r>
            <a:r>
              <a:rPr lang="tr-TR" sz="2400" dirty="0" smtClean="0">
                <a:solidFill>
                  <a:schemeClr val="tx1"/>
                </a:solidFill>
              </a:rPr>
              <a:t>bulunan uyuşturucu </a:t>
            </a:r>
            <a:r>
              <a:rPr lang="tr-TR" sz="2400" dirty="0">
                <a:solidFill>
                  <a:schemeClr val="tx1"/>
                </a:solidFill>
              </a:rPr>
              <a:t>maddelerle ilgili olarak tanzim edilecek </a:t>
            </a:r>
            <a:r>
              <a:rPr lang="tr-TR" sz="2400" dirty="0" smtClean="0">
                <a:solidFill>
                  <a:schemeClr val="tx1"/>
                </a:solidFill>
              </a:rPr>
              <a:t>reçetelerin, yetkili </a:t>
            </a:r>
            <a:r>
              <a:rPr lang="tr-TR" sz="2400" dirty="0">
                <a:solidFill>
                  <a:schemeClr val="tx1"/>
                </a:solidFill>
              </a:rPr>
              <a:t>idari makamlar veya yetkili mesleki dernekler </a:t>
            </a:r>
            <a:r>
              <a:rPr lang="tr-TR" sz="2400" dirty="0" smtClean="0">
                <a:solidFill>
                  <a:schemeClr val="tx1"/>
                </a:solidFill>
              </a:rPr>
              <a:t>tarafından temin </a:t>
            </a:r>
            <a:r>
              <a:rPr lang="tr-TR" sz="2400" dirty="0">
                <a:solidFill>
                  <a:schemeClr val="tx1"/>
                </a:solidFill>
              </a:rPr>
              <a:t>edilecek, dip </a:t>
            </a:r>
            <a:r>
              <a:rPr lang="tr-TR" sz="2400" dirty="0" err="1">
                <a:solidFill>
                  <a:schemeClr val="tx1"/>
                </a:solidFill>
              </a:rPr>
              <a:t>koçanlı</a:t>
            </a:r>
            <a:r>
              <a:rPr lang="tr-TR" sz="2400" dirty="0">
                <a:solidFill>
                  <a:schemeClr val="tx1"/>
                </a:solidFill>
              </a:rPr>
              <a:t> defter şeklindeki resmi </a:t>
            </a:r>
            <a:r>
              <a:rPr lang="tr-TR" sz="2400" dirty="0" smtClean="0">
                <a:solidFill>
                  <a:schemeClr val="tx1"/>
                </a:solidFill>
              </a:rPr>
              <a:t>cetveller üzerine </a:t>
            </a:r>
            <a:r>
              <a:rPr lang="tr-TR" sz="2400" dirty="0">
                <a:solidFill>
                  <a:schemeClr val="tx1"/>
                </a:solidFill>
              </a:rPr>
              <a:t>yazılmasını gerekli </a:t>
            </a:r>
            <a:r>
              <a:rPr lang="tr-TR" sz="2400" dirty="0" smtClean="0">
                <a:solidFill>
                  <a:schemeClr val="tx1"/>
                </a:solidFill>
              </a:rPr>
              <a:t>kılacaklardır.</a:t>
            </a:r>
          </a:p>
          <a:p>
            <a:pPr algn="just">
              <a:buClr>
                <a:srgbClr val="62A8AB"/>
              </a:buClr>
              <a:buSzPct val="70000"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342900" indent="-3429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chemeClr val="tx1"/>
                </a:solidFill>
              </a:rPr>
              <a:t>MADDE 34 </a:t>
            </a:r>
            <a:r>
              <a:rPr lang="tr-TR" sz="2400" b="1" dirty="0">
                <a:solidFill>
                  <a:schemeClr val="tx1"/>
                </a:solidFill>
              </a:rPr>
              <a:t>Nezaret ve teftiş </a:t>
            </a:r>
            <a:r>
              <a:rPr lang="tr-TR" sz="2400" b="1" dirty="0" smtClean="0">
                <a:solidFill>
                  <a:schemeClr val="tx1"/>
                </a:solidFill>
              </a:rPr>
              <a:t>tedbirleri: (b) </a:t>
            </a:r>
            <a:r>
              <a:rPr lang="tr-TR" sz="2400" dirty="0" smtClean="0">
                <a:solidFill>
                  <a:schemeClr val="tx1"/>
                </a:solidFill>
              </a:rPr>
              <a:t>30 </a:t>
            </a:r>
            <a:r>
              <a:rPr lang="tr-TR" sz="2400" dirty="0">
                <a:solidFill>
                  <a:schemeClr val="tx1"/>
                </a:solidFill>
              </a:rPr>
              <a:t>uncu madde, 2 inci </a:t>
            </a:r>
            <a:r>
              <a:rPr lang="tr-TR" sz="2400" dirty="0" smtClean="0">
                <a:solidFill>
                  <a:schemeClr val="tx1"/>
                </a:solidFill>
              </a:rPr>
              <a:t>fıkra (b) bendinde </a:t>
            </a:r>
            <a:r>
              <a:rPr lang="tr-TR" sz="2400" dirty="0">
                <a:solidFill>
                  <a:schemeClr val="tx1"/>
                </a:solidFill>
              </a:rPr>
              <a:t>sözü edilen</a:t>
            </a:r>
            <a:r>
              <a:rPr lang="tr-TR" sz="2400" dirty="0" smtClean="0">
                <a:solidFill>
                  <a:schemeClr val="tx1"/>
                </a:solidFill>
              </a:rPr>
              <a:t>, doktor </a:t>
            </a:r>
            <a:r>
              <a:rPr lang="tr-TR" sz="2400" dirty="0">
                <a:solidFill>
                  <a:schemeClr val="tx1"/>
                </a:solidFill>
              </a:rPr>
              <a:t>reçetelerinde mahsus dip </a:t>
            </a:r>
            <a:r>
              <a:rPr lang="tr-TR" sz="2400" dirty="0" err="1">
                <a:solidFill>
                  <a:schemeClr val="tx1"/>
                </a:solidFill>
              </a:rPr>
              <a:t>koçanlı</a:t>
            </a:r>
            <a:r>
              <a:rPr lang="tr-TR" sz="2400" dirty="0">
                <a:solidFill>
                  <a:schemeClr val="tx1"/>
                </a:solidFill>
              </a:rPr>
              <a:t> defterlerin kullanıldığı hallerde ise, bu dip </a:t>
            </a:r>
            <a:r>
              <a:rPr lang="tr-TR" sz="2400" dirty="0" err="1" smtClean="0">
                <a:solidFill>
                  <a:schemeClr val="tx1"/>
                </a:solidFill>
              </a:rPr>
              <a:t>koçanlı</a:t>
            </a:r>
            <a:r>
              <a:rPr lang="tr-TR" sz="2400" dirty="0" smtClean="0">
                <a:solidFill>
                  <a:schemeClr val="tx1"/>
                </a:solidFill>
              </a:rPr>
              <a:t> defterler, koçanlar </a:t>
            </a:r>
            <a:r>
              <a:rPr lang="tr-TR" sz="2400" dirty="0">
                <a:solidFill>
                  <a:schemeClr val="tx1"/>
                </a:solidFill>
              </a:rPr>
              <a:t>da dahil olmak üzere, iki yıldan kısa olmayan bir süre </a:t>
            </a:r>
            <a:r>
              <a:rPr lang="tr-TR" sz="2400" dirty="0" smtClean="0">
                <a:solidFill>
                  <a:schemeClr val="tx1"/>
                </a:solidFill>
              </a:rPr>
              <a:t>boyunca muhafaza edilmelidir.</a:t>
            </a:r>
            <a:endParaRPr lang="tr-TR" sz="2400" dirty="0">
              <a:solidFill>
                <a:schemeClr val="tx1"/>
              </a:solidFill>
            </a:endParaRPr>
          </a:p>
          <a:p>
            <a:pPr algn="just"/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263352" y="188640"/>
            <a:ext cx="11593288" cy="685777"/>
          </a:xfrm>
        </p:spPr>
        <p:txBody>
          <a:bodyPr/>
          <a:lstStyle/>
          <a:p>
            <a:r>
              <a:rPr lang="tr-TR" sz="3600" dirty="0" smtClean="0"/>
              <a:t>REÇETE SİSTEMİ</a:t>
            </a:r>
            <a:endParaRPr lang="tr-TR" sz="3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5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54063"/>
            <a:ext cx="923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404664"/>
            <a:ext cx="800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7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600" dirty="0"/>
              <a:t>REÇETE SİSTEMİ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type="subTitle" idx="1"/>
          </p:nvPr>
        </p:nvSpPr>
        <p:spPr>
          <a:xfrm>
            <a:off x="623392" y="980728"/>
            <a:ext cx="11089232" cy="5328592"/>
          </a:xfrm>
        </p:spPr>
        <p:txBody>
          <a:bodyPr/>
          <a:lstStyle/>
          <a:p>
            <a:r>
              <a:rPr lang="tr-T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BM 1971 </a:t>
            </a:r>
            <a:r>
              <a:rPr lang="tr-TR" sz="24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Psikotrop</a:t>
            </a:r>
            <a:r>
              <a:rPr lang="tr-T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Maddeler Sözleşmesi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r>
              <a:rPr lang="tr-TR" sz="2400" b="1" dirty="0" smtClean="0">
                <a:solidFill>
                  <a:schemeClr val="tx1"/>
                </a:solidFill>
              </a:rPr>
              <a:t>MADDE 9 REÇETELER</a:t>
            </a:r>
            <a:endParaRPr lang="tr-TR" sz="2400" b="1" dirty="0">
              <a:solidFill>
                <a:schemeClr val="tx1"/>
              </a:solidFill>
            </a:endParaRPr>
          </a:p>
          <a:p>
            <a:pPr marL="342900" indent="-3429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</a:rPr>
              <a:t>Taraflar </a:t>
            </a:r>
            <a:r>
              <a:rPr lang="tr-TR" sz="2400" dirty="0">
                <a:solidFill>
                  <a:schemeClr val="tx1"/>
                </a:solidFill>
              </a:rPr>
              <a:t>kişilerin gereğince yetkilendirildikleri tedavi veya bilimsel görevleri dolayısıyla bu </a:t>
            </a:r>
            <a:r>
              <a:rPr lang="tr-TR" sz="2400" dirty="0" smtClean="0">
                <a:solidFill>
                  <a:schemeClr val="tx1"/>
                </a:solidFill>
              </a:rPr>
              <a:t>maddeleri yasal </a:t>
            </a:r>
            <a:r>
              <a:rPr lang="tr-TR" sz="2400" dirty="0">
                <a:solidFill>
                  <a:schemeClr val="tx1"/>
                </a:solidFill>
              </a:rPr>
              <a:t>yollar ile elde edebilecekleri, kullanabilecekleri, dağıtabilecekleri veya </a:t>
            </a:r>
            <a:r>
              <a:rPr lang="tr-TR" sz="2400" dirty="0" smtClean="0">
                <a:solidFill>
                  <a:schemeClr val="tx1"/>
                </a:solidFill>
              </a:rPr>
              <a:t>uygulayabilecekleri durumlar </a:t>
            </a:r>
            <a:r>
              <a:rPr lang="tr-TR" sz="2400" dirty="0">
                <a:solidFill>
                  <a:schemeClr val="tx1"/>
                </a:solidFill>
              </a:rPr>
              <a:t>dışında, Cetvel </a:t>
            </a:r>
            <a:r>
              <a:rPr lang="tr-TR" sz="2400" dirty="0" smtClean="0">
                <a:solidFill>
                  <a:schemeClr val="tx1"/>
                </a:solidFill>
              </a:rPr>
              <a:t>II, III </a:t>
            </a:r>
            <a:r>
              <a:rPr lang="tr-TR" sz="2400" dirty="0">
                <a:solidFill>
                  <a:schemeClr val="tx1"/>
                </a:solidFill>
              </a:rPr>
              <a:t>ve </a:t>
            </a:r>
            <a:r>
              <a:rPr lang="tr-TR" sz="2400" dirty="0" err="1" smtClean="0">
                <a:solidFill>
                  <a:schemeClr val="tx1"/>
                </a:solidFill>
              </a:rPr>
              <a:t>IV'deki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maddelerin kullanılmak üzere ancak doktor </a:t>
            </a:r>
            <a:r>
              <a:rPr lang="tr-TR" sz="2400" dirty="0" smtClean="0">
                <a:solidFill>
                  <a:schemeClr val="tx1"/>
                </a:solidFill>
              </a:rPr>
              <a:t>reçetesiyle kişilere </a:t>
            </a:r>
            <a:r>
              <a:rPr lang="tr-TR" sz="2400" dirty="0">
                <a:solidFill>
                  <a:schemeClr val="tx1"/>
                </a:solidFill>
              </a:rPr>
              <a:t>verilmesini veya dağıtılmasını </a:t>
            </a:r>
            <a:r>
              <a:rPr lang="tr-TR" sz="2400" dirty="0" smtClean="0">
                <a:solidFill>
                  <a:schemeClr val="tx1"/>
                </a:solidFill>
              </a:rPr>
              <a:t>sağlayacaklardır.</a:t>
            </a:r>
          </a:p>
          <a:p>
            <a:pPr marL="342900" indent="-3429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endParaRPr lang="tr-TR" sz="2400" dirty="0">
              <a:solidFill>
                <a:schemeClr val="tx1"/>
              </a:solidFill>
            </a:endParaRPr>
          </a:p>
          <a:p>
            <a:pPr marL="342900" indent="-342900" algn="just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tx1"/>
                </a:solidFill>
              </a:rPr>
              <a:t>Taraflar</a:t>
            </a:r>
            <a:r>
              <a:rPr lang="tr-TR" sz="2400" dirty="0">
                <a:solidFill>
                  <a:schemeClr val="tx1"/>
                </a:solidFill>
              </a:rPr>
              <a:t>, Cetvel </a:t>
            </a:r>
            <a:r>
              <a:rPr lang="tr-TR" sz="2400" dirty="0" smtClean="0">
                <a:solidFill>
                  <a:schemeClr val="tx1"/>
                </a:solidFill>
              </a:rPr>
              <a:t>II, III </a:t>
            </a:r>
            <a:r>
              <a:rPr lang="tr-TR" sz="2400" dirty="0">
                <a:solidFill>
                  <a:schemeClr val="tx1"/>
                </a:solidFill>
              </a:rPr>
              <a:t>ve </a:t>
            </a:r>
            <a:r>
              <a:rPr lang="tr-TR" sz="2400" dirty="0" err="1">
                <a:solidFill>
                  <a:schemeClr val="tx1"/>
                </a:solidFill>
              </a:rPr>
              <a:t>I</a:t>
            </a:r>
            <a:r>
              <a:rPr lang="tr-TR" sz="2400" dirty="0" err="1" smtClean="0">
                <a:solidFill>
                  <a:schemeClr val="tx1"/>
                </a:solidFill>
              </a:rPr>
              <a:t>V'deki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maddeler için yazılan reçetelerin </a:t>
            </a:r>
            <a:r>
              <a:rPr lang="tr-TR" sz="2400" dirty="0" smtClean="0">
                <a:solidFill>
                  <a:schemeClr val="tx1"/>
                </a:solidFill>
              </a:rPr>
              <a:t>yerinde uygulanmasına göre verilmeleri </a:t>
            </a:r>
            <a:r>
              <a:rPr lang="tr-TR" sz="2400" dirty="0">
                <a:solidFill>
                  <a:schemeClr val="tx1"/>
                </a:solidFill>
              </a:rPr>
              <a:t>için ve özellikle reçetelerin kaç kez yenilenebileceklerini ve geçerlilik süresini, </a:t>
            </a:r>
            <a:r>
              <a:rPr lang="tr-TR" sz="2400" dirty="0" smtClean="0">
                <a:solidFill>
                  <a:schemeClr val="tx1"/>
                </a:solidFill>
              </a:rPr>
              <a:t>kamu sağlığının </a:t>
            </a:r>
            <a:r>
              <a:rPr lang="tr-TR" sz="2400" dirty="0">
                <a:solidFill>
                  <a:schemeClr val="tx1"/>
                </a:solidFill>
              </a:rPr>
              <a:t>ve çıkarının korunmasını sağlayacak bir düzene bağlamak için gerekli tedbirleri alacaklardır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tr-TR" sz="2800" dirty="0" smtClean="0">
              <a:solidFill>
                <a:schemeClr val="tx1"/>
              </a:solidFill>
            </a:endParaRPr>
          </a:p>
          <a:p>
            <a:pPr algn="ctr"/>
            <a:endParaRPr lang="tr-TR" sz="2800" dirty="0">
              <a:solidFill>
                <a:schemeClr val="tx1"/>
              </a:solidFill>
            </a:endParaRPr>
          </a:p>
          <a:p>
            <a:pPr algn="just"/>
            <a:endParaRPr lang="tr-TR" sz="2800" dirty="0" smtClean="0">
              <a:solidFill>
                <a:schemeClr val="tx1"/>
              </a:solidFill>
            </a:endParaRPr>
          </a:p>
          <a:p>
            <a:pPr algn="just"/>
            <a:endParaRPr lang="tr-TR" sz="2800" dirty="0" smtClean="0">
              <a:solidFill>
                <a:schemeClr val="tx1"/>
              </a:solidFill>
            </a:endParaRPr>
          </a:p>
          <a:p>
            <a:pPr algn="just"/>
            <a:endParaRPr lang="tr-TR" sz="2800" dirty="0">
              <a:solidFill>
                <a:schemeClr val="tx1"/>
              </a:solidFill>
            </a:endParaRPr>
          </a:p>
          <a:p>
            <a:pPr algn="just"/>
            <a:endParaRPr lang="tr-TR" sz="2800" dirty="0" smtClean="0">
              <a:solidFill>
                <a:schemeClr val="tx1"/>
              </a:solidFill>
            </a:endParaRPr>
          </a:p>
          <a:p>
            <a:pPr algn="just"/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6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32656"/>
            <a:ext cx="9048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8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EBEE"/>
            </a:gs>
            <a:gs pos="100000">
              <a:srgbClr val="F6F8F9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38672" y="1052736"/>
            <a:ext cx="11689976" cy="5400600"/>
          </a:xfrm>
        </p:spPr>
        <p:txBody>
          <a:bodyPr/>
          <a:lstStyle/>
          <a:p>
            <a:pPr marL="342900" indent="-3429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chemeClr val="tx1"/>
                </a:solidFill>
                <a:latin typeface="+mj-lt"/>
              </a:rPr>
              <a:t>Sözleşmelerin Bu Hükümleri Doğrultusunda </a:t>
            </a: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Ülkemizde </a:t>
            </a:r>
            <a:r>
              <a:rPr lang="tr-TR" altLang="tr-TR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tıbbi </a:t>
            </a:r>
            <a:r>
              <a:rPr lang="tr-TR" altLang="tr-TR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amaçla kullanılmak üzere yasal ticarette bulunan uyuşturucu ve </a:t>
            </a:r>
            <a:r>
              <a:rPr lang="tr-TR" altLang="tr-TR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psikotrop</a:t>
            </a:r>
            <a:r>
              <a:rPr lang="tr-TR" altLang="tr-TR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madde ve müstahzarların </a:t>
            </a:r>
            <a:r>
              <a:rPr lang="tr-TR" altLang="tr-TR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1085850" lvl="1" indent="-3429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Daha </a:t>
            </a:r>
            <a:r>
              <a:rPr lang="tr-TR" altLang="tr-TR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rasyonel ve bilinçli kullanımını sağlamak </a:t>
            </a:r>
            <a:r>
              <a:rPr lang="tr-TR" altLang="tr-TR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</a:t>
            </a:r>
          </a:p>
          <a:p>
            <a:pPr marL="1085850" lvl="1" indent="-3429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Amaç </a:t>
            </a:r>
            <a:r>
              <a:rPr lang="tr-TR" altLang="tr-TR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dışı </a:t>
            </a:r>
            <a:r>
              <a:rPr lang="tr-TR" altLang="tr-TR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kullanımını,</a:t>
            </a:r>
          </a:p>
          <a:p>
            <a:pPr marL="1085850" lvl="1" indent="-3429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Kaçağa </a:t>
            </a:r>
            <a:r>
              <a:rPr lang="tr-TR" altLang="tr-TR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kaymasını önlemek üzere bir sistem oluşturulmuştur</a:t>
            </a:r>
            <a:r>
              <a:rPr lang="tr-TR" altLang="tr-TR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1" indent="0">
              <a:buClr>
                <a:srgbClr val="62A8AB"/>
              </a:buClr>
              <a:buSzPct val="70000"/>
              <a:buNone/>
            </a:pPr>
            <a:endParaRPr lang="tr-TR" altLang="tr-TR" sz="24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solidFill>
                  <a:schemeClr val="tx1"/>
                </a:solidFill>
                <a:latin typeface="+mj-lt"/>
              </a:rPr>
              <a:t>Uyuşturucu </a:t>
            </a:r>
            <a:r>
              <a:rPr lang="tr-TR" altLang="tr-TR" sz="2400" dirty="0">
                <a:solidFill>
                  <a:schemeClr val="tx1"/>
                </a:solidFill>
                <a:latin typeface="+mj-lt"/>
              </a:rPr>
              <a:t>ve </a:t>
            </a:r>
            <a:r>
              <a:rPr lang="tr-TR" altLang="tr-TR" sz="2400" dirty="0" err="1">
                <a:solidFill>
                  <a:schemeClr val="tx1"/>
                </a:solidFill>
                <a:latin typeface="+mj-lt"/>
              </a:rPr>
              <a:t>psikotrop</a:t>
            </a:r>
            <a:r>
              <a:rPr lang="tr-TR" altLang="tr-TR" sz="2400" dirty="0">
                <a:solidFill>
                  <a:schemeClr val="tx1"/>
                </a:solidFill>
                <a:latin typeface="+mj-lt"/>
              </a:rPr>
              <a:t> madde ve müstahzarlarının, tedavisinde ihtiyaç duyulan hastaya </a:t>
            </a:r>
            <a:r>
              <a:rPr lang="tr-TR" altLang="tr-TR" sz="2400" dirty="0" smtClean="0">
                <a:solidFill>
                  <a:schemeClr val="tx1"/>
                </a:solidFill>
                <a:latin typeface="+mj-lt"/>
              </a:rPr>
              <a:t>hekim </a:t>
            </a:r>
            <a:r>
              <a:rPr lang="tr-TR" altLang="tr-TR" sz="2400" dirty="0">
                <a:solidFill>
                  <a:schemeClr val="tx1"/>
                </a:solidFill>
                <a:latin typeface="+mj-lt"/>
              </a:rPr>
              <a:t>tarafından yazılarak kontrollü kullanımını sağlamak, </a:t>
            </a:r>
            <a:r>
              <a:rPr lang="tr-TR" altLang="tr-TR" sz="2400" dirty="0" smtClean="0">
                <a:solidFill>
                  <a:schemeClr val="tx1"/>
                </a:solidFill>
                <a:latin typeface="+mj-lt"/>
              </a:rPr>
              <a:t>Bakanlığımızca </a:t>
            </a:r>
            <a:r>
              <a:rPr lang="tr-TR" altLang="tr-TR" sz="2400" dirty="0">
                <a:solidFill>
                  <a:schemeClr val="tx1"/>
                </a:solidFill>
                <a:latin typeface="+mj-lt"/>
              </a:rPr>
              <a:t>çıkarılan </a:t>
            </a:r>
            <a:r>
              <a:rPr lang="tr-TR" altLang="tr-TR" sz="2400" dirty="0" smtClean="0">
                <a:solidFill>
                  <a:schemeClr val="tx1"/>
                </a:solidFill>
                <a:latin typeface="+mj-lt"/>
              </a:rPr>
              <a:t>Tamimlerle</a:t>
            </a:r>
            <a:r>
              <a:rPr lang="tr-TR" altLang="tr-TR" sz="2400" dirty="0">
                <a:solidFill>
                  <a:schemeClr val="tx1"/>
                </a:solidFill>
                <a:latin typeface="+mj-lt"/>
              </a:rPr>
              <a:t>, </a:t>
            </a:r>
            <a:endParaRPr lang="tr-TR" altLang="tr-TR" sz="2400" dirty="0" smtClean="0">
              <a:solidFill>
                <a:schemeClr val="tx1"/>
              </a:solidFill>
              <a:latin typeface="+mj-lt"/>
            </a:endParaRPr>
          </a:p>
          <a:p>
            <a:pPr marL="1085850" lvl="1" indent="-3429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solidFill>
                  <a:schemeClr val="tx1"/>
                </a:solidFill>
                <a:latin typeface="+mj-lt"/>
              </a:rPr>
              <a:t>1985 </a:t>
            </a:r>
            <a:r>
              <a:rPr lang="tr-TR" altLang="tr-TR" sz="2400" dirty="0">
                <a:solidFill>
                  <a:schemeClr val="tx1"/>
                </a:solidFill>
                <a:latin typeface="+mj-lt"/>
              </a:rPr>
              <a:t>yılından itibaren, uyuşturucu madde ve müstahzarları için </a:t>
            </a:r>
            <a:r>
              <a:rPr lang="tr-TR" altLang="tr-TR" sz="2400" b="1" dirty="0" smtClean="0">
                <a:solidFill>
                  <a:srgbClr val="FF0000"/>
                </a:solidFill>
                <a:latin typeface="+mj-lt"/>
              </a:rPr>
              <a:t>KIRMIZI REÇETE</a:t>
            </a:r>
            <a:r>
              <a:rPr lang="tr-TR" altLang="tr-TR" sz="2400" dirty="0" smtClean="0">
                <a:solidFill>
                  <a:schemeClr val="tx1"/>
                </a:solidFill>
                <a:latin typeface="+mj-lt"/>
              </a:rPr>
              <a:t>, </a:t>
            </a:r>
          </a:p>
          <a:p>
            <a:pPr marL="1085850" lvl="1" indent="-342900">
              <a:buClr>
                <a:srgbClr val="62A8AB"/>
              </a:buClr>
              <a:buSzPct val="70000"/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solidFill>
                  <a:schemeClr val="tx1"/>
                </a:solidFill>
                <a:latin typeface="+mj-lt"/>
              </a:rPr>
              <a:t>1986 </a:t>
            </a:r>
            <a:r>
              <a:rPr lang="tr-TR" altLang="tr-TR" sz="2400" dirty="0">
                <a:solidFill>
                  <a:schemeClr val="tx1"/>
                </a:solidFill>
                <a:latin typeface="+mj-lt"/>
              </a:rPr>
              <a:t>yılından itibaren, </a:t>
            </a:r>
            <a:r>
              <a:rPr lang="tr-TR" altLang="tr-TR" sz="2400" dirty="0" err="1">
                <a:solidFill>
                  <a:schemeClr val="tx1"/>
                </a:solidFill>
                <a:latin typeface="+mj-lt"/>
              </a:rPr>
              <a:t>psikotrop</a:t>
            </a:r>
            <a:r>
              <a:rPr lang="tr-TR" altLang="tr-TR" sz="2400" dirty="0">
                <a:solidFill>
                  <a:schemeClr val="tx1"/>
                </a:solidFill>
                <a:latin typeface="+mj-lt"/>
              </a:rPr>
              <a:t> madde ve müstahzarları için </a:t>
            </a:r>
            <a:r>
              <a:rPr lang="tr-TR" altLang="tr-TR" sz="2400" b="1" dirty="0">
                <a:solidFill>
                  <a:srgbClr val="00B050"/>
                </a:solidFill>
                <a:latin typeface="+mj-lt"/>
              </a:rPr>
              <a:t>YEŞİL </a:t>
            </a:r>
            <a:r>
              <a:rPr lang="tr-TR" altLang="tr-TR" sz="2400" b="1" dirty="0" smtClean="0">
                <a:solidFill>
                  <a:srgbClr val="00B050"/>
                </a:solidFill>
                <a:latin typeface="+mj-lt"/>
              </a:rPr>
              <a:t>REÇETE </a:t>
            </a:r>
            <a:r>
              <a:rPr lang="tr-TR" altLang="tr-TR" sz="2400" dirty="0">
                <a:solidFill>
                  <a:schemeClr val="tx1"/>
                </a:solidFill>
                <a:latin typeface="+mj-lt"/>
              </a:rPr>
              <a:t>sistemi uygulamasına başlanmıştır.</a:t>
            </a:r>
          </a:p>
          <a:p>
            <a:pPr>
              <a:buFontTx/>
              <a:buChar char="-"/>
            </a:pPr>
            <a:endParaRPr lang="tr-TR" altLang="tr-TR" sz="2400" dirty="0">
              <a:latin typeface="+mj-lt"/>
            </a:endParaRPr>
          </a:p>
          <a:p>
            <a:pPr>
              <a:buFontTx/>
              <a:buChar char="-"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har char="•"/>
            </a:pPr>
            <a:endParaRPr lang="tr-T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263352" y="116632"/>
            <a:ext cx="11665296" cy="685777"/>
          </a:xfrm>
        </p:spPr>
        <p:txBody>
          <a:bodyPr/>
          <a:lstStyle/>
          <a:p>
            <a:r>
              <a:rPr lang="tr-TR" altLang="tr-TR" sz="3800" dirty="0">
                <a:solidFill>
                  <a:srgbClr val="00B050"/>
                </a:solidFill>
                <a:latin typeface="+mn-lt"/>
              </a:rPr>
              <a:t>YEŞİL</a:t>
            </a:r>
            <a:r>
              <a:rPr lang="tr-TR" altLang="tr-TR" sz="3800" dirty="0">
                <a:latin typeface="+mn-lt"/>
              </a:rPr>
              <a:t> </a:t>
            </a:r>
            <a:r>
              <a:rPr lang="tr-TR" altLang="tr-TR" sz="3800" dirty="0">
                <a:solidFill>
                  <a:schemeClr val="tx1"/>
                </a:solidFill>
                <a:latin typeface="+mn-lt"/>
              </a:rPr>
              <a:t>VE</a:t>
            </a:r>
            <a:r>
              <a:rPr lang="tr-TR" altLang="tr-TR" sz="3800" dirty="0">
                <a:latin typeface="+mn-lt"/>
              </a:rPr>
              <a:t> </a:t>
            </a:r>
            <a:r>
              <a:rPr lang="tr-TR" altLang="tr-TR" sz="3800" dirty="0">
                <a:solidFill>
                  <a:srgbClr val="FF0000"/>
                </a:solidFill>
                <a:latin typeface="+mn-lt"/>
              </a:rPr>
              <a:t>KIRMIZI</a:t>
            </a:r>
            <a:r>
              <a:rPr lang="tr-TR" altLang="tr-TR" sz="3800" dirty="0">
                <a:latin typeface="+mn-lt"/>
              </a:rPr>
              <a:t> </a:t>
            </a:r>
            <a:r>
              <a:rPr lang="tr-TR" altLang="tr-TR" sz="3800" dirty="0" smtClean="0">
                <a:solidFill>
                  <a:schemeClr val="tx2"/>
                </a:solidFill>
                <a:latin typeface="+mn-lt"/>
              </a:rPr>
              <a:t>REÇETELER</a:t>
            </a:r>
            <a:endParaRPr lang="tr-TR" sz="3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7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4349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tr-TR" sz="3800" dirty="0">
                <a:solidFill>
                  <a:srgbClr val="00B050"/>
                </a:solidFill>
              </a:rPr>
              <a:t>YEŞİL</a:t>
            </a:r>
            <a:r>
              <a:rPr lang="tr-TR" altLang="tr-TR" sz="3800" dirty="0"/>
              <a:t> </a:t>
            </a:r>
            <a:r>
              <a:rPr lang="tr-TR" altLang="tr-TR" sz="3800" dirty="0">
                <a:solidFill>
                  <a:prstClr val="black"/>
                </a:solidFill>
              </a:rPr>
              <a:t>VE</a:t>
            </a:r>
            <a:r>
              <a:rPr lang="tr-TR" altLang="tr-TR" sz="3800" dirty="0"/>
              <a:t> </a:t>
            </a:r>
            <a:r>
              <a:rPr lang="tr-TR" altLang="tr-TR" sz="3800" dirty="0">
                <a:solidFill>
                  <a:srgbClr val="FF0000"/>
                </a:solidFill>
              </a:rPr>
              <a:t>KIRMIZI</a:t>
            </a:r>
            <a:r>
              <a:rPr lang="tr-TR" altLang="tr-TR" sz="3800" dirty="0"/>
              <a:t> </a:t>
            </a:r>
            <a:r>
              <a:rPr lang="tr-TR" altLang="tr-TR" sz="3800" dirty="0" smtClean="0">
                <a:solidFill>
                  <a:srgbClr val="000000"/>
                </a:solidFill>
              </a:rPr>
              <a:t>REÇETELER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type="subTitle" idx="1"/>
          </p:nvPr>
        </p:nvSpPr>
        <p:spPr>
          <a:xfrm>
            <a:off x="551384" y="908720"/>
            <a:ext cx="11017224" cy="5472608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altLang="tr-TR" sz="1400" dirty="0" smtClean="0">
              <a:latin typeface="Comic Sans MS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altLang="tr-TR" sz="2400" dirty="0" smtClean="0">
                <a:solidFill>
                  <a:schemeClr val="tx1"/>
                </a:solidFill>
              </a:rPr>
              <a:t>Kendinden kopyalı, </a:t>
            </a:r>
            <a:r>
              <a:rPr lang="tr-TR" altLang="tr-TR" sz="2400" dirty="0">
                <a:solidFill>
                  <a:schemeClr val="tx1"/>
                </a:solidFill>
              </a:rPr>
              <a:t>üç </a:t>
            </a:r>
            <a:r>
              <a:rPr lang="tr-TR" altLang="tr-TR" sz="2400" dirty="0" err="1" smtClean="0">
                <a:solidFill>
                  <a:schemeClr val="tx1"/>
                </a:solidFill>
              </a:rPr>
              <a:t>nüshalı</a:t>
            </a:r>
            <a:r>
              <a:rPr lang="tr-TR" altLang="tr-TR" sz="2400" dirty="0" smtClean="0">
                <a:solidFill>
                  <a:schemeClr val="tx1"/>
                </a:solidFill>
              </a:rPr>
              <a:t>, seri numaralıdır.</a:t>
            </a:r>
          </a:p>
          <a:p>
            <a:pPr algn="just"/>
            <a:endParaRPr lang="tr-TR" altLang="tr-T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altLang="tr-TR" sz="2400" dirty="0" smtClean="0">
                <a:solidFill>
                  <a:schemeClr val="tx1"/>
                </a:solidFill>
              </a:rPr>
              <a:t>Sadece </a:t>
            </a:r>
            <a:r>
              <a:rPr lang="tr-TR" altLang="tr-TR" sz="2400" dirty="0">
                <a:solidFill>
                  <a:schemeClr val="tx1"/>
                </a:solidFill>
              </a:rPr>
              <a:t>Sağlık Bakanlığı tarafından bastırılmakta olup; </a:t>
            </a:r>
            <a:r>
              <a:rPr lang="tr-TR" altLang="tr-TR" sz="2400" dirty="0" smtClean="0">
                <a:solidFill>
                  <a:schemeClr val="tx1"/>
                </a:solidFill>
              </a:rPr>
              <a:t>İl </a:t>
            </a:r>
            <a:r>
              <a:rPr lang="tr-TR" altLang="tr-TR" sz="2400" dirty="0">
                <a:solidFill>
                  <a:schemeClr val="tx1"/>
                </a:solidFill>
              </a:rPr>
              <a:t>Sağlık Müdürlüklerinin talepleri doğrultusunda tahsis </a:t>
            </a:r>
            <a:r>
              <a:rPr lang="tr-TR" altLang="tr-TR" sz="2400" dirty="0" smtClean="0">
                <a:solidFill>
                  <a:schemeClr val="tx1"/>
                </a:solidFill>
              </a:rPr>
              <a:t>edilmektedir.</a:t>
            </a:r>
          </a:p>
          <a:p>
            <a:pPr algn="just"/>
            <a:endParaRPr lang="tr-TR" altLang="tr-TR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altLang="tr-TR" sz="2400" dirty="0" smtClean="0">
                <a:solidFill>
                  <a:schemeClr val="tx1"/>
                </a:solidFill>
              </a:rPr>
              <a:t>İhtiyacı </a:t>
            </a:r>
            <a:r>
              <a:rPr lang="tr-TR" altLang="tr-TR" sz="2400" dirty="0">
                <a:solidFill>
                  <a:schemeClr val="tx1"/>
                </a:solidFill>
              </a:rPr>
              <a:t>olan serbest hekimler, Aile Hekimleri, özel hastaneler, tıp merkezleri, kamu kurum ve kuruluşları kırmızı ve yeşil reçeteleri bulundukları İlin Sağlık Müdürlüklerinden temin edebilmektedir. </a:t>
            </a:r>
            <a:endParaRPr lang="tr-TR" altLang="tr-TR" sz="2400" dirty="0" smtClean="0">
              <a:solidFill>
                <a:schemeClr val="tx1"/>
              </a:solidFill>
            </a:endParaRPr>
          </a:p>
          <a:p>
            <a:pPr algn="just"/>
            <a:endParaRPr lang="tr-TR" altLang="tr-TR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altLang="tr-TR" sz="2400" dirty="0">
                <a:solidFill>
                  <a:schemeClr val="tx1"/>
                </a:solidFill>
              </a:rPr>
              <a:t>Y</a:t>
            </a:r>
            <a:r>
              <a:rPr lang="tr-TR" altLang="tr-TR" sz="2400" dirty="0" smtClean="0">
                <a:solidFill>
                  <a:schemeClr val="tx1"/>
                </a:solidFill>
              </a:rPr>
              <a:t>eşil </a:t>
            </a:r>
            <a:r>
              <a:rPr lang="tr-TR" altLang="tr-TR" sz="2400" dirty="0">
                <a:solidFill>
                  <a:schemeClr val="tx1"/>
                </a:solidFill>
              </a:rPr>
              <a:t>ve kırmızı reçetelerin ilk nüshaları eczaneler tarafından, bu reçetelerdeki bilgileri ihtiva edecek şekilde hazırlanan bir form eşliğinde, her ayı müteakiben ilk 10 iş günü içinde İl Sağlık Müdürlüklerine gönderilmektedir</a:t>
            </a:r>
            <a:r>
              <a:rPr lang="tr-TR" altLang="tr-TR" sz="24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tr-TR" altLang="tr-TR" sz="24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tr-TR" altLang="tr-TR" sz="24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8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8039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rgbClr val="FF0000"/>
                </a:solidFill>
              </a:rPr>
              <a:t>KIRMIZI REÇETE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endParaRPr lang="tr-TR" sz="1400" b="1" dirty="0"/>
          </a:p>
          <a:p>
            <a:pPr marL="457200" indent="-457200" algn="just">
              <a:buChar char="•"/>
            </a:pPr>
            <a:endParaRPr lang="tr-TR" sz="14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A6464635-E901-4649-8C93-4D392701FF92}" type="slidenum">
              <a:rPr lang="tr-TR" sz="1600" b="1" smtClean="0">
                <a:solidFill>
                  <a:srgbClr val="62A8AB"/>
                </a:solidFill>
                <a:latin typeface="+mj-lt"/>
              </a:rPr>
              <a:pPr algn="ctr">
                <a:defRPr/>
              </a:pPr>
              <a:t>9</a:t>
            </a:fld>
            <a:endParaRPr lang="tr-TR" sz="1600" b="1" dirty="0">
              <a:solidFill>
                <a:srgbClr val="62A8AB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9" y="908720"/>
            <a:ext cx="410445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5303912" y="908720"/>
            <a:ext cx="59766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altLang="tr-TR" dirty="0" smtClean="0">
              <a:solidFill>
                <a:schemeClr val="tx2"/>
              </a:solidFill>
              <a:latin typeface="+mn-lt"/>
            </a:endParaRPr>
          </a:p>
          <a:p>
            <a:r>
              <a:rPr lang="tr-TR" altLang="tr-TR" b="1" dirty="0" smtClean="0">
                <a:solidFill>
                  <a:schemeClr val="tx2"/>
                </a:solidFill>
                <a:latin typeface="+mn-lt"/>
              </a:rPr>
              <a:t>Reçetenin Hekim Tarafından Doldurulacak Bölümü</a:t>
            </a:r>
          </a:p>
          <a:p>
            <a:pPr eaLnBrk="1" hangingPunct="1"/>
            <a:r>
              <a:rPr lang="tr-TR" altLang="tr-TR" dirty="0">
                <a:latin typeface="+mn-lt"/>
              </a:rPr>
              <a:t>Hastanın Adı Soyadı, </a:t>
            </a:r>
            <a:r>
              <a:rPr lang="tr-TR" altLang="tr-TR" dirty="0" smtClean="0">
                <a:latin typeface="+mn-lt"/>
              </a:rPr>
              <a:t>Adresi</a:t>
            </a:r>
            <a:endParaRPr lang="tr-TR" altLang="tr-TR" dirty="0">
              <a:latin typeface="+mn-lt"/>
            </a:endParaRPr>
          </a:p>
          <a:p>
            <a:pPr eaLnBrk="1" hangingPunct="1"/>
            <a:r>
              <a:rPr lang="tr-TR" altLang="tr-TR" dirty="0">
                <a:latin typeface="+mn-lt"/>
              </a:rPr>
              <a:t>Hastanın TC </a:t>
            </a:r>
            <a:r>
              <a:rPr lang="tr-TR" altLang="tr-TR" dirty="0" smtClean="0">
                <a:latin typeface="+mn-lt"/>
              </a:rPr>
              <a:t>Numarası</a:t>
            </a:r>
            <a:endParaRPr lang="tr-TR" altLang="tr-TR" dirty="0">
              <a:latin typeface="+mn-lt"/>
            </a:endParaRPr>
          </a:p>
          <a:p>
            <a:pPr eaLnBrk="1" hangingPunct="1"/>
            <a:r>
              <a:rPr lang="tr-TR" altLang="tr-TR" dirty="0">
                <a:latin typeface="+mn-lt"/>
              </a:rPr>
              <a:t>Hastanın </a:t>
            </a:r>
            <a:r>
              <a:rPr lang="tr-TR" altLang="tr-TR" dirty="0" smtClean="0">
                <a:latin typeface="+mn-lt"/>
              </a:rPr>
              <a:t>Cinsiyeti </a:t>
            </a:r>
            <a:endParaRPr lang="tr-TR" altLang="tr-TR" dirty="0">
              <a:latin typeface="+mn-lt"/>
            </a:endParaRPr>
          </a:p>
          <a:p>
            <a:pPr eaLnBrk="1" hangingPunct="1"/>
            <a:r>
              <a:rPr lang="tr-TR" altLang="tr-TR" dirty="0">
                <a:latin typeface="+mn-lt"/>
              </a:rPr>
              <a:t>Hastanın </a:t>
            </a:r>
            <a:r>
              <a:rPr lang="tr-TR" altLang="tr-TR" dirty="0" smtClean="0">
                <a:latin typeface="+mn-lt"/>
              </a:rPr>
              <a:t>Kurumu</a:t>
            </a:r>
            <a:endParaRPr lang="tr-TR" altLang="tr-TR" dirty="0">
              <a:latin typeface="+mn-lt"/>
            </a:endParaRPr>
          </a:p>
          <a:p>
            <a:pPr eaLnBrk="1" hangingPunct="1"/>
            <a:r>
              <a:rPr lang="tr-TR" altLang="tr-TR" dirty="0">
                <a:latin typeface="+mn-lt"/>
              </a:rPr>
              <a:t>Tarih ve protokol </a:t>
            </a:r>
            <a:r>
              <a:rPr lang="tr-TR" altLang="tr-TR" dirty="0" smtClean="0">
                <a:latin typeface="+mn-lt"/>
              </a:rPr>
              <a:t>numarası</a:t>
            </a:r>
            <a:endParaRPr lang="tr-TR" altLang="tr-TR" dirty="0">
              <a:latin typeface="+mn-lt"/>
            </a:endParaRPr>
          </a:p>
          <a:p>
            <a:pPr eaLnBrk="1" hangingPunct="1"/>
            <a:r>
              <a:rPr lang="tr-TR" altLang="tr-TR" dirty="0" smtClean="0">
                <a:latin typeface="+mn-lt"/>
              </a:rPr>
              <a:t>Dr. </a:t>
            </a:r>
            <a:r>
              <a:rPr lang="tr-TR" altLang="tr-TR" dirty="0">
                <a:latin typeface="+mn-lt"/>
              </a:rPr>
              <a:t>Adı Soyadı, </a:t>
            </a:r>
            <a:r>
              <a:rPr lang="tr-TR" altLang="tr-TR" dirty="0" smtClean="0">
                <a:latin typeface="+mn-lt"/>
              </a:rPr>
              <a:t>Diploma Numarası</a:t>
            </a:r>
            <a:endParaRPr lang="tr-TR" altLang="tr-TR" dirty="0">
              <a:latin typeface="+mn-lt"/>
            </a:endParaRPr>
          </a:p>
          <a:p>
            <a:pPr eaLnBrk="1" hangingPunct="1"/>
            <a:r>
              <a:rPr lang="tr-TR" altLang="tr-TR" dirty="0">
                <a:latin typeface="+mn-lt"/>
              </a:rPr>
              <a:t>Kurumu, Teşhis</a:t>
            </a:r>
          </a:p>
          <a:p>
            <a:pPr eaLnBrk="1" hangingPunct="1"/>
            <a:r>
              <a:rPr lang="tr-TR" altLang="tr-TR" dirty="0" smtClean="0">
                <a:latin typeface="+mn-lt"/>
              </a:rPr>
              <a:t>İlaçlar</a:t>
            </a:r>
          </a:p>
          <a:p>
            <a:pPr eaLnBrk="1" hangingPunct="1"/>
            <a:endParaRPr lang="tr-TR" altLang="tr-TR" dirty="0" smtClean="0">
              <a:solidFill>
                <a:schemeClr val="tx2"/>
              </a:solidFill>
              <a:latin typeface="+mn-lt"/>
            </a:endParaRPr>
          </a:p>
          <a:p>
            <a:pPr eaLnBrk="1" hangingPunct="1"/>
            <a:endParaRPr lang="tr-TR" altLang="tr-TR" dirty="0">
              <a:solidFill>
                <a:schemeClr val="tx2"/>
              </a:solidFill>
              <a:latin typeface="+mn-lt"/>
            </a:endParaRPr>
          </a:p>
          <a:p>
            <a:pPr eaLnBrk="1" hangingPunct="1"/>
            <a:endParaRPr lang="tr-TR" altLang="tr-TR" dirty="0">
              <a:solidFill>
                <a:schemeClr val="tx2"/>
              </a:solidFill>
              <a:latin typeface="+mn-lt"/>
            </a:endParaRPr>
          </a:p>
          <a:p>
            <a:r>
              <a:rPr lang="tr-TR" altLang="tr-TR" b="1" dirty="0" smtClean="0">
                <a:solidFill>
                  <a:schemeClr val="tx2"/>
                </a:solidFill>
                <a:latin typeface="+mn-lt"/>
              </a:rPr>
              <a:t>Reçetenin Eczacı </a:t>
            </a:r>
            <a:r>
              <a:rPr lang="tr-TR" altLang="tr-TR" b="1" dirty="0">
                <a:solidFill>
                  <a:schemeClr val="tx2"/>
                </a:solidFill>
                <a:latin typeface="+mn-lt"/>
              </a:rPr>
              <a:t>Tarafından </a:t>
            </a:r>
            <a:r>
              <a:rPr lang="tr-TR" altLang="tr-TR" b="1" dirty="0" smtClean="0">
                <a:solidFill>
                  <a:schemeClr val="tx2"/>
                </a:solidFill>
                <a:latin typeface="+mn-lt"/>
              </a:rPr>
              <a:t>Doldurulacak  Bölümü</a:t>
            </a:r>
          </a:p>
          <a:p>
            <a:pPr>
              <a:defRPr/>
            </a:pPr>
            <a:r>
              <a:rPr lang="tr-TR" dirty="0">
                <a:latin typeface="+mn-lt"/>
              </a:rPr>
              <a:t>İlacın veriliş </a:t>
            </a:r>
            <a:r>
              <a:rPr lang="tr-TR" dirty="0" smtClean="0">
                <a:latin typeface="+mn-lt"/>
              </a:rPr>
              <a:t>tarihi</a:t>
            </a:r>
            <a:endParaRPr lang="tr-TR" dirty="0">
              <a:latin typeface="+mn-lt"/>
            </a:endParaRPr>
          </a:p>
          <a:p>
            <a:pPr>
              <a:defRPr/>
            </a:pPr>
            <a:r>
              <a:rPr lang="tr-TR" dirty="0">
                <a:latin typeface="+mn-lt"/>
              </a:rPr>
              <a:t>Verilen ilaç </a:t>
            </a:r>
            <a:r>
              <a:rPr lang="tr-TR" dirty="0" smtClean="0">
                <a:latin typeface="+mn-lt"/>
              </a:rPr>
              <a:t>miktarı</a:t>
            </a:r>
            <a:endParaRPr lang="tr-TR" dirty="0">
              <a:latin typeface="+mn-lt"/>
            </a:endParaRPr>
          </a:p>
          <a:p>
            <a:pPr>
              <a:defRPr/>
            </a:pPr>
            <a:r>
              <a:rPr lang="tr-TR" dirty="0">
                <a:latin typeface="+mn-lt"/>
              </a:rPr>
              <a:t>Eczanenin ve Eczacının Adı ve Adresi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dirty="0">
                <a:latin typeface="+mn-lt"/>
              </a:rPr>
              <a:t>(Bu bölüme Eczacının ve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dirty="0">
                <a:latin typeface="+mn-lt"/>
              </a:rPr>
              <a:t>Eczanenin adı bulunan kaşesi basılacaktır</a:t>
            </a:r>
            <a:r>
              <a:rPr lang="tr-TR" dirty="0" smtClean="0">
                <a:latin typeface="+mn-lt"/>
              </a:rPr>
              <a:t>).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047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i Tonlamalı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13877</TotalTime>
  <Words>1660</Words>
  <Application>Microsoft Office PowerPoint</Application>
  <PresentationFormat>Geniş ekran</PresentationFormat>
  <Paragraphs>194</Paragraphs>
  <Slides>27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6" baseType="lpstr">
      <vt:lpstr>宋体</vt:lpstr>
      <vt:lpstr>Arial</vt:lpstr>
      <vt:lpstr>Calibri</vt:lpstr>
      <vt:lpstr>Comic Sans MS</vt:lpstr>
      <vt:lpstr>Oswald Light</vt:lpstr>
      <vt:lpstr>Times New Roman</vt:lpstr>
      <vt:lpstr>Verdana</vt:lpstr>
      <vt:lpstr>Wingdings</vt:lpstr>
      <vt:lpstr>Ofis Teması</vt:lpstr>
      <vt:lpstr>PowerPoint Sunusu</vt:lpstr>
      <vt:lpstr>PowerPoint Sunusu</vt:lpstr>
      <vt:lpstr>MEVZUAT</vt:lpstr>
      <vt:lpstr>MEVZUAT</vt:lpstr>
      <vt:lpstr>REÇETE SİSTEMİ</vt:lpstr>
      <vt:lpstr>REÇETE SİSTEMİ</vt:lpstr>
      <vt:lpstr>YEŞİL VE KIRMIZI REÇETELER</vt:lpstr>
      <vt:lpstr>YEŞİL VE KIRMIZI REÇETELER</vt:lpstr>
      <vt:lpstr>KIRMIZI REÇETE</vt:lpstr>
      <vt:lpstr>YEŞİL REÇETELİ İLAÇLAR İLE İLGİLİ GENELGELER </vt:lpstr>
      <vt:lpstr>PowerPoint Sunusu</vt:lpstr>
      <vt:lpstr>REÇETEDE SUİSTİMAL ÖRNEKLERİ</vt:lpstr>
      <vt:lpstr>ELEKTRONİK RENKLİ REÇETE</vt:lpstr>
      <vt:lpstr>ELEKTRONİK RENKLİ REÇETE</vt:lpstr>
      <vt:lpstr>PowerPoint Sunusu</vt:lpstr>
      <vt:lpstr>PowerPoint Sunusu</vt:lpstr>
      <vt:lpstr>SONUÇ</vt:lpstr>
      <vt:lpstr>AĞRI TEDAVİSİNDE OPİOİDLERE ULAŞIM</vt:lpstr>
      <vt:lpstr>FAZLA TÜKETİM </vt:lpstr>
      <vt:lpstr>OPİOİD ANALJEZİKLERİN ORT. TÜKETİMİ   (1997-1999 ve 2007-2009)</vt:lpstr>
      <vt:lpstr>PowerPoint Sunusu</vt:lpstr>
      <vt:lpstr>NALOKSON KULLANIMI</vt:lpstr>
      <vt:lpstr>PowerPoint Sunusu</vt:lpstr>
      <vt:lpstr>PowerPoint Sunusu</vt:lpstr>
      <vt:lpstr>ACİL SERVİSLERDE DİKKAT EDİLECEK HUSUSLAR</vt:lpstr>
      <vt:lpstr>ACİL SERVİSLERDE DİKKAT EDİLECEK HUSUSLAR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Deneme</dc:title>
  <dc:creator>Berkay</dc:creator>
  <cp:lastModifiedBy>TAŞKIN ATAK</cp:lastModifiedBy>
  <cp:revision>1145</cp:revision>
  <cp:lastPrinted>2013-10-28T12:07:10Z</cp:lastPrinted>
  <dcterms:created xsi:type="dcterms:W3CDTF">2012-11-07T17:33:39Z</dcterms:created>
  <dcterms:modified xsi:type="dcterms:W3CDTF">2019-02-15T14:34:11Z</dcterms:modified>
</cp:coreProperties>
</file>