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355" r:id="rId3"/>
    <p:sldId id="356" r:id="rId4"/>
    <p:sldId id="357" r:id="rId5"/>
    <p:sldId id="358" r:id="rId6"/>
    <p:sldId id="368" r:id="rId7"/>
    <p:sldId id="359" r:id="rId8"/>
    <p:sldId id="360" r:id="rId9"/>
    <p:sldId id="362" r:id="rId10"/>
    <p:sldId id="363" r:id="rId11"/>
    <p:sldId id="364" r:id="rId12"/>
    <p:sldId id="367" r:id="rId13"/>
    <p:sldId id="366" r:id="rId14"/>
    <p:sldId id="31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857" autoAdjust="0"/>
  </p:normalViewPr>
  <p:slideViewPr>
    <p:cSldViewPr>
      <p:cViewPr varScale="1">
        <p:scale>
          <a:sx n="69" d="100"/>
          <a:sy n="69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2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22942-CFE9-4E03-8C44-94CECA655884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55FD-8BE2-4B34-9B53-6071AE816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13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2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181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149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22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91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57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766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17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08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085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05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444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55FD-8BE2-4B34-9B53-6071AE81657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36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5A5-3482-4ED7-9F3F-1393610D6E6D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26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849-4B23-4599-BF2D-73780D802A2C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7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C44-BA2B-45BB-99CB-DDD0552AFF84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8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A41D-6253-4F38-A6AA-F011A0D3F79B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71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39BF-71E7-4612-A853-BEC40D62BBFD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83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58AF-24AD-4C32-8F4D-30D5511CB9B2}" type="datetime1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07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95B1-5CE0-4748-9F91-AE1D0C2378DE}" type="datetime1">
              <a:rPr lang="tr-TR" smtClean="0"/>
              <a:t>15.02.2019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8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E3E1-C7C5-4ECB-99F2-B55892AD0923}" type="datetime1">
              <a:rPr lang="tr-TR" smtClean="0"/>
              <a:t>15.02.2019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18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2DF3-C17C-4616-A4F5-2FFC8B86C272}" type="datetime1">
              <a:rPr lang="tr-TR" smtClean="0"/>
              <a:t>15.02.2019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84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F6E4-B26F-462E-B706-252001D9FCE6}" type="datetime1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10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1F49-1FFD-4187-B519-32890CCF054E}" type="datetime1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90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C9D3-CF7F-4213-9CF3-D54C0EA11AE9}" type="datetime1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8C50-B1B5-4497-B636-552FE5DDD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5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640960" cy="2032248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RUH SAĞLIĞI HİZMETLERİ ve UMEP </a:t>
            </a:r>
            <a:endParaRPr lang="tr-TR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4499572"/>
            <a:ext cx="6912768" cy="130569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Tıbbi Hizmetler Başkan Yardımcılığı</a:t>
            </a:r>
          </a:p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Müşterek Sağlık Hizmetleri </a:t>
            </a:r>
          </a:p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Daire Başkanlığı</a:t>
            </a:r>
            <a:endParaRPr lang="tr-TR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2088232" cy="151216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923928" y="60932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08.02.2017</a:t>
            </a:r>
          </a:p>
          <a:p>
            <a:pPr algn="ctr"/>
            <a:r>
              <a:rPr lang="tr-TR" dirty="0" smtClean="0"/>
              <a:t>Antalya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69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10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Yatarak Tedavi Mekanizmasının geliştirilmesi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11276"/>
              </p:ext>
            </p:extLst>
          </p:nvPr>
        </p:nvGraphicFramePr>
        <p:xfrm>
          <a:off x="1599220" y="1819004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Planlanan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Mevcut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Mevcut Yatak</a:t>
                      </a:r>
                      <a:r>
                        <a:rPr lang="tr-TR" baseline="0" dirty="0" smtClean="0"/>
                        <a:t>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Yatan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Hasta</a:t>
                      </a:r>
                      <a:r>
                        <a:rPr lang="tr-TR" baseline="0" dirty="0" smtClean="0"/>
                        <a:t> Sayısı*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Muayene Sayısı*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9197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172855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2093"/>
              </p:ext>
            </p:extLst>
          </p:nvPr>
        </p:nvGraphicFramePr>
        <p:xfrm>
          <a:off x="1446820" y="4716114"/>
          <a:ext cx="6096000" cy="131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513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Planlanan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Mevcut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Mevcut Yatak</a:t>
                      </a:r>
                      <a:r>
                        <a:rPr lang="tr-TR" baseline="0" dirty="0" smtClean="0"/>
                        <a:t>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Yatan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Hasta</a:t>
                      </a:r>
                      <a:r>
                        <a:rPr lang="tr-TR" baseline="0" dirty="0" smtClean="0"/>
                        <a:t> Sayısı*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Muayene Sayısı*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11696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Metin kutusu 14"/>
          <p:cNvSpPr txBox="1"/>
          <p:nvPr/>
        </p:nvSpPr>
        <p:spPr>
          <a:xfrm>
            <a:off x="1691680" y="321297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*30.10.2016 tarihine kadar</a:t>
            </a:r>
            <a:endParaRPr lang="tr-TR" sz="16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470484" y="6108073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*30.10.2016 tarihine kadar</a:t>
            </a:r>
            <a:endParaRPr lang="tr-TR" sz="16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3002662" y="118635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AMATEM</a:t>
            </a:r>
            <a:endParaRPr lang="tr-TR" sz="24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2982652" y="403884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ÇEMATEM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29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240" y="1576874"/>
            <a:ext cx="807524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DENETİMLİ SERBESTLİK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11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Yatarak Tedavi Mekanizmasının geliştirilmesi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87279"/>
              </p:ext>
            </p:extLst>
          </p:nvPr>
        </p:nvGraphicFramePr>
        <p:xfrm>
          <a:off x="1619672" y="2360070"/>
          <a:ext cx="5976664" cy="1172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74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Merkez</a:t>
                      </a:r>
                      <a:r>
                        <a:rPr lang="tr-TR" sz="2000" baseline="0" dirty="0" smtClean="0"/>
                        <a:t> Sayısı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M</a:t>
                      </a:r>
                      <a:r>
                        <a:rPr lang="tr-TR" sz="2000" baseline="0" dirty="0" smtClean="0"/>
                        <a:t>uayene Sayısı*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71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97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89.765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1622884" y="3712679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*30.10.2016 tarihine kadar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462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240" y="1576874"/>
            <a:ext cx="807524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Temmuz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7 </a:t>
            </a:r>
            <a:r>
              <a:rPr lang="tr-TR" sz="2800" dirty="0"/>
              <a:t>gün 24 saat açık ve ücretsiz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12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nn-NO" sz="2800" b="1" dirty="0">
                <a:solidFill>
                  <a:srgbClr val="FF0000"/>
                </a:solidFill>
              </a:rPr>
              <a:t>Alo </a:t>
            </a:r>
            <a:r>
              <a:rPr lang="nn-NO" sz="2800" b="1" dirty="0" smtClean="0">
                <a:solidFill>
                  <a:srgbClr val="FF0000"/>
                </a:solidFill>
              </a:rPr>
              <a:t>191 </a:t>
            </a:r>
            <a:r>
              <a:rPr lang="nn-NO" sz="2800" b="1" dirty="0">
                <a:solidFill>
                  <a:srgbClr val="FF0000"/>
                </a:solidFill>
              </a:rPr>
              <a:t>Danışma ve Destek Hattı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240" y="1576874"/>
            <a:ext cx="8075240" cy="5040560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13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653716" y="2852936"/>
            <a:ext cx="598700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r-TR" dirty="0" smtClean="0"/>
              <a:t>TASARRUF EYLEM PLANI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25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 </a:t>
            </a:r>
            <a:r>
              <a:rPr lang="tr-TR" dirty="0" smtClean="0"/>
              <a:t>             </a:t>
            </a:r>
            <a:r>
              <a:rPr lang="tr-TR" sz="4000" dirty="0" smtClean="0"/>
              <a:t>TEŞEKKÜRLER…</a:t>
            </a:r>
            <a:endParaRPr lang="tr-TR" sz="4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4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075240" cy="53975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Başbakan Yardımcısı Başkanlığında 8 Bakanlığın katılımı ile Uyuşturucu İle Mücadele Yüksek Kurulu oluşturuldu.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Uyuşturucu İle Mücadele Şurası (Kasım 2014)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Uyuşturucu İle Mücadele Acil Eylem Planı (2015)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Ulusal Uyuşturucu İle Mücadele Eylem Planı (2016-2018)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62865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2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907704" y="186202"/>
            <a:ext cx="6624736" cy="918168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UYUŞTURUCU İLE MÜCADELE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240" cy="539753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altLang="tr-TR" sz="2400" dirty="0" err="1" smtClean="0">
                <a:cs typeface="Arial" pitchFamily="34" charset="0"/>
              </a:rPr>
              <a:t>Uyuşturucuya</a:t>
            </a:r>
            <a:r>
              <a:rPr lang="en-US" altLang="tr-TR" sz="2400" dirty="0" smtClean="0">
                <a:cs typeface="Arial" pitchFamily="34" charset="0"/>
              </a:rPr>
              <a:t> </a:t>
            </a:r>
            <a:r>
              <a:rPr lang="en-US" altLang="tr-TR" sz="2400" dirty="0" err="1">
                <a:cs typeface="Arial" pitchFamily="34" charset="0"/>
              </a:rPr>
              <a:t>Ulaşılabilirliğin</a:t>
            </a:r>
            <a:r>
              <a:rPr lang="en-US" altLang="tr-TR" sz="2400" dirty="0">
                <a:cs typeface="Arial" pitchFamily="34" charset="0"/>
              </a:rPr>
              <a:t> </a:t>
            </a:r>
            <a:r>
              <a:rPr lang="en-US" altLang="tr-TR" sz="2400" dirty="0" err="1">
                <a:cs typeface="Arial" pitchFamily="34" charset="0"/>
              </a:rPr>
              <a:t>Engellenmesi</a:t>
            </a:r>
            <a:r>
              <a:rPr lang="en-US" altLang="tr-TR" sz="2400" dirty="0">
                <a:cs typeface="Arial" pitchFamily="34" charset="0"/>
              </a:rPr>
              <a:t> </a:t>
            </a:r>
            <a:endParaRPr lang="tr-TR" altLang="tr-TR" sz="2400" dirty="0"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Toplumun Uyuşturucu İle Mücadeleye Katılımı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b="1" dirty="0">
                <a:solidFill>
                  <a:srgbClr val="FF0000"/>
                </a:solidFill>
              </a:rPr>
              <a:t>Taleple Mücadelede Tedavi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ile Mücadelede Sosyal Uyum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ile Mücadelede İletişim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İle Mücadele Sürecinin Yürütümü ve Koordinasyonu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İzleme ve Değerlendirme</a:t>
            </a:r>
            <a:r>
              <a:rPr lang="en-US" altLang="tr-T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tr-TR" altLang="tr-TR" sz="2400" dirty="0">
              <a:solidFill>
                <a:srgbClr val="000000"/>
              </a:solidFill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İle Mücadelenin Finansal Boyutu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İle Mücadelede Yerel Yönetimler ve STK’lar ile İşbirliği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İle Mücadelede Danışma Birimleri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400" dirty="0"/>
              <a:t>Uyuşturucu İle Mücadelede Uluslararası Deneyimler ve Başarılı Ülke </a:t>
            </a:r>
            <a:r>
              <a:rPr lang="tr-TR" sz="2400" dirty="0" smtClean="0"/>
              <a:t>Modelleri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62865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3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907704" y="186202"/>
            <a:ext cx="6624736" cy="91816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ULUSAL UYUŞTURUCU İLE MÜCADELE EYLEM PLANI (2016-2018)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579296" cy="5040561"/>
          </a:xfrm>
        </p:spPr>
        <p:txBody>
          <a:bodyPr>
            <a:normAutofit fontScale="47500" lnSpcReduction="20000"/>
          </a:bodyPr>
          <a:lstStyle/>
          <a:p>
            <a:pPr marL="457200" lvl="1" indent="0" algn="just">
              <a:buNone/>
            </a:pPr>
            <a:endParaRPr lang="tr-TR" sz="4000" b="1" dirty="0" smtClean="0"/>
          </a:p>
          <a:p>
            <a:pPr marL="457200" lvl="1" indent="0" algn="just">
              <a:buNone/>
            </a:pPr>
            <a:r>
              <a:rPr lang="tr-TR" sz="4000" b="1" dirty="0" smtClean="0"/>
              <a:t>Amaç</a:t>
            </a:r>
            <a:r>
              <a:rPr lang="tr-TR" sz="4000" b="1" dirty="0"/>
              <a:t>: </a:t>
            </a:r>
            <a:r>
              <a:rPr lang="tr-TR" sz="4000" dirty="0"/>
              <a:t>Uyuşturucu bağımlılarının tedaviye erişimlerinin kolaylaştırılması, tedavi mekanizmalarının güçlendirilerek tedavideki başarı </a:t>
            </a:r>
            <a:r>
              <a:rPr lang="tr-TR" sz="4000" dirty="0" smtClean="0"/>
              <a:t>oranlarını artırmak</a:t>
            </a:r>
          </a:p>
          <a:p>
            <a:pPr marL="457200" lvl="1" indent="0" algn="just">
              <a:buNone/>
            </a:pPr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000" b="1" dirty="0" smtClean="0"/>
              <a:t>Stratejiler: </a:t>
            </a:r>
            <a:endParaRPr lang="tr-TR" sz="4000" b="1" dirty="0"/>
          </a:p>
          <a:p>
            <a:r>
              <a:rPr lang="tr-TR" sz="4000" dirty="0" smtClean="0"/>
              <a:t>Aile </a:t>
            </a:r>
            <a:r>
              <a:rPr lang="tr-TR" sz="4000" dirty="0"/>
              <a:t>sağlığı merkezlerinin tanı, tedavi, takip ve sosyal uyum aşamalarında daha etkin rol almalarının sağlanması </a:t>
            </a:r>
          </a:p>
          <a:p>
            <a:r>
              <a:rPr lang="tr-TR" sz="4000" b="1" dirty="0">
                <a:solidFill>
                  <a:srgbClr val="FF0000"/>
                </a:solidFill>
              </a:rPr>
              <a:t>112 ve Acil Servislerin uyuşturucu ile mücadele kapsamındaki çalışmalarının organize edilmesi </a:t>
            </a:r>
          </a:p>
          <a:p>
            <a:r>
              <a:rPr lang="tr-TR" sz="4000" dirty="0" smtClean="0"/>
              <a:t>Ayakta </a:t>
            </a:r>
            <a:r>
              <a:rPr lang="tr-TR" sz="4000" dirty="0"/>
              <a:t>Tedavi merkezleri çalışmalarının </a:t>
            </a:r>
            <a:r>
              <a:rPr lang="tr-TR" sz="4000" dirty="0" smtClean="0"/>
              <a:t>geliştirilmesi</a:t>
            </a:r>
          </a:p>
          <a:p>
            <a:r>
              <a:rPr lang="tr-TR" sz="4000" dirty="0" smtClean="0"/>
              <a:t>Yatarak </a:t>
            </a:r>
            <a:r>
              <a:rPr lang="tr-TR" sz="4000" dirty="0"/>
              <a:t>Tedavi Mekanizmasının geliştirilmesi </a:t>
            </a:r>
            <a:endParaRPr lang="tr-TR" sz="4000" dirty="0" smtClean="0"/>
          </a:p>
          <a:p>
            <a:r>
              <a:rPr lang="tr-TR" sz="4000" dirty="0"/>
              <a:t>Tanı ve Laboratuvar Hizmetleri 	</a:t>
            </a:r>
          </a:p>
          <a:p>
            <a:r>
              <a:rPr lang="tr-TR" sz="4000" dirty="0"/>
              <a:t>Laboratuvarların imkânlarının belirli bir seviyeye getirilerek standardize edilmesi 	</a:t>
            </a:r>
          </a:p>
          <a:p>
            <a:r>
              <a:rPr lang="tr-TR" sz="4000" dirty="0"/>
              <a:t>Laboratuvarların kapasitelerinin, personel sayısı ve kalifikasyonunun artırılması 	</a:t>
            </a:r>
          </a:p>
          <a:p>
            <a:r>
              <a:rPr lang="tr-TR" sz="4000" dirty="0"/>
              <a:t>Tanı testlerinin kullanımına yönelik SUT uygulamalarının güncellenmesi 	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4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907704" y="186202"/>
            <a:ext cx="6624736" cy="91816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3.TALEPLE MÜCADELEDE TEDAVİ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3384376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62865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5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352777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3.2. 112 </a:t>
            </a:r>
            <a:r>
              <a:rPr lang="tr-TR" sz="2800" b="1" dirty="0">
                <a:solidFill>
                  <a:srgbClr val="FF0000"/>
                </a:solidFill>
              </a:rPr>
              <a:t>ve Acil Servislerin uyuşturucu ile mücadele kapsamındaki çalışmalarının organize edilmesi 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1988840"/>
            <a:ext cx="8075240" cy="322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Acil </a:t>
            </a:r>
            <a:r>
              <a:rPr lang="tr-TR" sz="2800" dirty="0"/>
              <a:t>servis çalışanları ve 112’lerde görevli personelin hizmet içi eğitimlerinin tamamlanması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/>
              <a:t>4860'ı tabip, 155'i hekim dışı sağlık personeli olmak üzere toplam 5015 çalışana eğitim verilmiştir.</a:t>
            </a:r>
          </a:p>
        </p:txBody>
      </p:sp>
    </p:spTree>
    <p:extLst>
      <p:ext uri="{BB962C8B-B14F-4D97-AF65-F5344CB8AC3E}">
        <p14:creationId xmlns:p14="http://schemas.microsoft.com/office/powerpoint/2010/main" val="4995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3384376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62865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6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352777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3.2. 112 </a:t>
            </a:r>
            <a:r>
              <a:rPr lang="tr-TR" sz="2800" b="1" dirty="0">
                <a:solidFill>
                  <a:srgbClr val="FF0000"/>
                </a:solidFill>
              </a:rPr>
              <a:t>ve Acil Servislerin uyuşturucu ile mücadele kapsamındaki çalışmalarının organize edilmesi 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1988840"/>
            <a:ext cx="8075240" cy="322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/>
              <a:t>2.2.1. Acil servislerdeki ilaç stoklarının düzenlenmesi ve sürekli takibi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err="1" smtClean="0"/>
              <a:t>Naloxone</a:t>
            </a:r>
            <a:r>
              <a:rPr lang="tr-TR" sz="2800" dirty="0" smtClean="0"/>
              <a:t> </a:t>
            </a:r>
            <a:r>
              <a:rPr lang="tr-TR" sz="2800" smtClean="0"/>
              <a:t>HCL ampul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17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040560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Ayakta </a:t>
            </a:r>
            <a:r>
              <a:rPr lang="tr-TR" dirty="0"/>
              <a:t>Tedavi Merkezlerinin yaygınlaştırılması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Psikiyatri Polikliniklerinin kapasitesinin güçlendirilerek uyuşturucu bağımlılarının tedavi sürecinde daha etkin rol almaları sağlanması 	</a:t>
            </a:r>
            <a:endParaRPr lang="tr-TR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562 psikiyatri </a:t>
            </a:r>
            <a:r>
              <a:rPr lang="tr-TR" dirty="0"/>
              <a:t>ve çocuk ve ergen psikiyatri </a:t>
            </a:r>
            <a:r>
              <a:rPr lang="tr-TR" dirty="0" smtClean="0"/>
              <a:t>uzmanına hizmet içi eğitim verilmiştir.</a:t>
            </a:r>
            <a:r>
              <a:rPr lang="tr-TR" dirty="0"/>
              <a:t>	</a:t>
            </a:r>
            <a:endParaRPr lang="tr-TR" dirty="0" smtClean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7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Ayakta Tedavi </a:t>
            </a:r>
            <a:r>
              <a:rPr lang="tr-TR" sz="2800" b="1" dirty="0" smtClean="0">
                <a:solidFill>
                  <a:srgbClr val="FF0000"/>
                </a:solidFill>
              </a:rPr>
              <a:t>çalışmalarının </a:t>
            </a:r>
            <a:r>
              <a:rPr lang="tr-TR" sz="2800" b="1" dirty="0">
                <a:solidFill>
                  <a:srgbClr val="FF0000"/>
                </a:solidFill>
              </a:rPr>
              <a:t>geliştirilmesi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3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040560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ATM (Ayakta Tedavi Merkezi)</a:t>
            </a:r>
            <a:r>
              <a:rPr lang="tr-TR" dirty="0"/>
              <a:t>	</a:t>
            </a:r>
            <a:endParaRPr lang="tr-TR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8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Ayakta Tedavi merkezleri çalışmalarının geliştirilmesi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69508"/>
              </p:ext>
            </p:extLst>
          </p:nvPr>
        </p:nvGraphicFramePr>
        <p:xfrm>
          <a:off x="1187624" y="1964552"/>
          <a:ext cx="6480720" cy="205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36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Planlanan ATM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Mevcut ATM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44"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43</a:t>
                      </a:r>
                      <a:endParaRPr lang="tr-T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Erişkin: 30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144">
                <a:tc vMerge="1"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Çocuk: 10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187624" y="458112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tr-TR" dirty="0"/>
              <a:t>2 İstanbul’da, 1 </a:t>
            </a:r>
            <a:r>
              <a:rPr lang="tr-TR" dirty="0" smtClean="0"/>
              <a:t>Alanya’da </a:t>
            </a:r>
            <a:r>
              <a:rPr lang="tr-TR" dirty="0"/>
              <a:t>olmak </a:t>
            </a:r>
            <a:r>
              <a:rPr lang="tr-TR" dirty="0" smtClean="0"/>
              <a:t>üzere 3 Dan-Te açılmıştır. ATM’lerde TRSM benzeri hizmet modeli geliştirmeyi amaçlayan pilot bir çalışmadır.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79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240" y="1576874"/>
            <a:ext cx="8075240" cy="5040560"/>
          </a:xfrm>
        </p:spPr>
        <p:txBody>
          <a:bodyPr>
            <a:normAutofit/>
          </a:bodyPr>
          <a:lstStyle/>
          <a:p>
            <a:r>
              <a:rPr lang="tr-TR" dirty="0" smtClean="0"/>
              <a:t>Genel </a:t>
            </a:r>
            <a:r>
              <a:rPr lang="tr-TR" dirty="0"/>
              <a:t>psikiyatri yatak kapasitesinin </a:t>
            </a:r>
            <a:r>
              <a:rPr lang="tr-TR" dirty="0" smtClean="0"/>
              <a:t>artırılması</a:t>
            </a:r>
          </a:p>
          <a:p>
            <a:r>
              <a:rPr lang="tr-TR" dirty="0"/>
              <a:t>AMATEM ve </a:t>
            </a:r>
            <a:r>
              <a:rPr lang="tr-TR" dirty="0" err="1"/>
              <a:t>ÇEMATEM’lerin</a:t>
            </a:r>
            <a:r>
              <a:rPr lang="tr-TR" dirty="0"/>
              <a:t> ihtiyacı karşılayacak sayıya ulaşması 	</a:t>
            </a:r>
            <a:endParaRPr lang="tr-TR" dirty="0" smtClean="0"/>
          </a:p>
          <a:p>
            <a:r>
              <a:rPr lang="tr-TR" dirty="0" smtClean="0"/>
              <a:t>Uzun </a:t>
            </a:r>
            <a:r>
              <a:rPr lang="tr-TR" dirty="0"/>
              <a:t>süreli yataklı tedavi modelinin oluşturulması 	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" y="116632"/>
            <a:ext cx="1107429" cy="93610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C50-B1B5-4497-B636-552FE5DDD142}" type="slidenum">
              <a:rPr lang="tr-TR" smtClean="0"/>
              <a:t>9</a:t>
            </a:fld>
            <a:endParaRPr lang="tr-TR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187624" y="186202"/>
            <a:ext cx="7344816" cy="9181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Yatarak Tedavi Mekanizmasının geliştirilmesi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06214" y="2335392"/>
            <a:ext cx="807524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0527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09600" y="1205136"/>
            <a:ext cx="8075240" cy="539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628650" indent="0">
              <a:buFont typeface="Arial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24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445</Words>
  <Application>Microsoft Office PowerPoint</Application>
  <PresentationFormat>Ekran Gösterisi (4:3)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Ofis Teması</vt:lpstr>
      <vt:lpstr>RUH SAĞLIĞI HİZMETLERİ ve UMEP </vt:lpstr>
      <vt:lpstr>UYUŞTURUCU İLE MÜCADELE</vt:lpstr>
      <vt:lpstr>ULUSAL UYUŞTURUCU İLE MÜCADELE EYLEM PLANI (2016-2018)</vt:lpstr>
      <vt:lpstr>3.TALEPLE MÜCADELEDE TEDAVİ</vt:lpstr>
      <vt:lpstr>3.2. 112 ve Acil Servislerin uyuşturucu ile mücadele kapsamındaki çalışmalarının organize edilmesi </vt:lpstr>
      <vt:lpstr>3.2. 112 ve Acil Servislerin uyuşturucu ile mücadele kapsamındaki çalışmalarının organize edilmesi </vt:lpstr>
      <vt:lpstr>Ayakta Tedavi çalışmalarının geliştirilmesi</vt:lpstr>
      <vt:lpstr>Ayakta Tedavi merkezleri çalışmalarının geliştirilmesi</vt:lpstr>
      <vt:lpstr>Yatarak Tedavi Mekanizmasının geliştirilmesi</vt:lpstr>
      <vt:lpstr>Yatarak Tedavi Mekanizmasının geliştirilmesi</vt:lpstr>
      <vt:lpstr>Yatarak Tedavi Mekanizmasının geliştirilmesi</vt:lpstr>
      <vt:lpstr>Alo 191 Danışma ve Destek Hattı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RUH SAĞLIĞI MERKEZLERİ</dc:title>
  <dc:creator>TALHA FEYYAZ PAKSOY</dc:creator>
  <cp:lastModifiedBy>TAŞKIN ATAK</cp:lastModifiedBy>
  <cp:revision>220</cp:revision>
  <dcterms:created xsi:type="dcterms:W3CDTF">2015-11-23T09:29:13Z</dcterms:created>
  <dcterms:modified xsi:type="dcterms:W3CDTF">2019-02-15T14:38:14Z</dcterms:modified>
</cp:coreProperties>
</file>