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2"/>
  </p:notesMasterIdLst>
  <p:handoutMasterIdLst>
    <p:handoutMasterId r:id="rId53"/>
  </p:handoutMasterIdLst>
  <p:sldIdLst>
    <p:sldId id="259" r:id="rId2"/>
    <p:sldId id="261" r:id="rId3"/>
    <p:sldId id="288" r:id="rId4"/>
    <p:sldId id="289" r:id="rId5"/>
    <p:sldId id="292" r:id="rId6"/>
    <p:sldId id="290" r:id="rId7"/>
    <p:sldId id="291"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Lst>
  <p:sldSz cx="9144000" cy="6858000" type="screen4x3"/>
  <p:notesSz cx="6858000" cy="9144000"/>
  <p:defaultTextStyle>
    <a:defPPr>
      <a:defRPr lang="tr-TR"/>
    </a:defPPr>
    <a:lvl1pPr marL="0" algn="l" defTabSz="914400" rtl="0" eaLnBrk="1" latinLnBrk="0" hangingPunct="1">
      <a:defRPr lang="tr-TR" sz="1800" kern="1200">
        <a:solidFill>
          <a:schemeClr val="tx1"/>
        </a:solidFill>
        <a:latin typeface="+mn-lt"/>
        <a:ea typeface="+mn-ea"/>
        <a:cs typeface="+mn-cs"/>
      </a:defRPr>
    </a:lvl1pPr>
    <a:lvl2pPr marL="457200" algn="l" defTabSz="914400" rtl="0" eaLnBrk="1" latinLnBrk="0" hangingPunct="1">
      <a:defRPr lang="tr-TR" sz="1800" kern="1200">
        <a:solidFill>
          <a:schemeClr val="tx1"/>
        </a:solidFill>
        <a:latin typeface="+mn-lt"/>
        <a:ea typeface="+mn-ea"/>
        <a:cs typeface="+mn-cs"/>
      </a:defRPr>
    </a:lvl2pPr>
    <a:lvl3pPr marL="914400" algn="l" defTabSz="914400" rtl="0" eaLnBrk="1" latinLnBrk="0" hangingPunct="1">
      <a:defRPr lang="tr-TR" sz="1800" kern="1200">
        <a:solidFill>
          <a:schemeClr val="tx1"/>
        </a:solidFill>
        <a:latin typeface="+mn-lt"/>
        <a:ea typeface="+mn-ea"/>
        <a:cs typeface="+mn-cs"/>
      </a:defRPr>
    </a:lvl3pPr>
    <a:lvl4pPr marL="1371600" algn="l" defTabSz="914400" rtl="0" eaLnBrk="1" latinLnBrk="0" hangingPunct="1">
      <a:defRPr lang="tr-TR" sz="1800" kern="1200">
        <a:solidFill>
          <a:schemeClr val="tx1"/>
        </a:solidFill>
        <a:latin typeface="+mn-lt"/>
        <a:ea typeface="+mn-ea"/>
        <a:cs typeface="+mn-cs"/>
      </a:defRPr>
    </a:lvl4pPr>
    <a:lvl5pPr marL="1828800" algn="l" defTabSz="914400" rtl="0" eaLnBrk="1" latinLnBrk="0" hangingPunct="1">
      <a:defRPr lang="tr-TR" sz="1800" kern="1200">
        <a:solidFill>
          <a:schemeClr val="tx1"/>
        </a:solidFill>
        <a:latin typeface="+mn-lt"/>
        <a:ea typeface="+mn-ea"/>
        <a:cs typeface="+mn-cs"/>
      </a:defRPr>
    </a:lvl5pPr>
    <a:lvl6pPr marL="2286000" algn="l" defTabSz="914400" rtl="0" eaLnBrk="1" latinLnBrk="0" hangingPunct="1">
      <a:defRPr lang="tr-TR" sz="1800" kern="1200">
        <a:solidFill>
          <a:schemeClr val="tx1"/>
        </a:solidFill>
        <a:latin typeface="+mn-lt"/>
        <a:ea typeface="+mn-ea"/>
        <a:cs typeface="+mn-cs"/>
      </a:defRPr>
    </a:lvl6pPr>
    <a:lvl7pPr marL="2743200" algn="l" defTabSz="914400" rtl="0" eaLnBrk="1" latinLnBrk="0" hangingPunct="1">
      <a:defRPr lang="tr-TR" sz="1800" kern="1200">
        <a:solidFill>
          <a:schemeClr val="tx1"/>
        </a:solidFill>
        <a:latin typeface="+mn-lt"/>
        <a:ea typeface="+mn-ea"/>
        <a:cs typeface="+mn-cs"/>
      </a:defRPr>
    </a:lvl7pPr>
    <a:lvl8pPr marL="3200400" algn="l" defTabSz="914400" rtl="0" eaLnBrk="1" latinLnBrk="0" hangingPunct="1">
      <a:defRPr lang="tr-TR" sz="1800" kern="1200">
        <a:solidFill>
          <a:schemeClr val="tx1"/>
        </a:solidFill>
        <a:latin typeface="+mn-lt"/>
        <a:ea typeface="+mn-ea"/>
        <a:cs typeface="+mn-cs"/>
      </a:defRPr>
    </a:lvl8pPr>
    <a:lvl9pPr marL="3657600" algn="l" defTabSz="914400" rtl="0" eaLnBrk="1" latinLnBrk="0" hangingPunct="1">
      <a:defRPr lang="tr-T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79CC93D-E52E-4D84-901B-11D7331DD495}">
          <p14:sldIdLst>
            <p14:sldId id="259"/>
          </p14:sldIdLst>
        </p14:section>
        <p14:section name="Genel Bakış ve Hedefler" id="{ABA716BF-3A5C-4ADB-94C9-CFEF84EBA240}">
          <p14:sldIdLst>
            <p14:sldId id="261"/>
            <p14:sldId id="288"/>
            <p14:sldId id="289"/>
            <p14:sldId id="292"/>
            <p14:sldId id="290"/>
            <p14:sldId id="291"/>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Lst>
        </p14:section>
        <p14:section name="Konu 1" id="{6D9936A3-3945-4757-BC8B-B5C252D8E036}">
          <p14:sldIdLst/>
        </p14:section>
        <p14:section name="Görsel Öğeler için Örnek Slaytlar" id="{BAB3A466-96C9-4230-9978-795378D75699}">
          <p14:sldIdLst/>
        </p14:section>
        <p14:section name="Örnek Olay İncelemesi" id="{8C0305C9-B152-4FBA-A789-FE1976D53990}">
          <p14:sldIdLst/>
        </p14:section>
        <p14:section name="Sonuç ve Özet" id="{790CEF5B-569A-4C2F-BED5-750B08C0E5AD}">
          <p14:sldIdLst/>
        </p14:section>
        <p14:section name="Ek"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62" d="100"/>
          <a:sy n="62" d="100"/>
        </p:scale>
        <p:origin x="1722" y="60"/>
      </p:cViewPr>
      <p:guideLst>
        <p:guide orient="horz" pos="2160"/>
        <p:guide pos="2880"/>
      </p:guideLst>
    </p:cSldViewPr>
  </p:slideViewPr>
  <p:notesTextViewPr>
    <p:cViewPr>
      <p:scale>
        <a:sx n="100" d="100"/>
        <a:sy n="100" d="100"/>
      </p:scale>
      <p:origin x="0" y="0"/>
    </p:cViewPr>
  </p:notesTextViewPr>
  <p:sorterViewPr>
    <p:cViewPr>
      <p:scale>
        <a:sx n="148" d="100"/>
        <a:sy n="148"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tr-TR" sz="1200"/>
            </a:lvl1pPr>
          </a:lstStyle>
          <a:p>
            <a:endParaRPr lang="tr-T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tr-TR" sz="1200"/>
            </a:lvl1pPr>
          </a:lstStyle>
          <a:p>
            <a:fld id="{D83FDC75-7F73-4A4A-A77C-09AADF00E0EA}" type="datetimeFigureOut">
              <a:rPr lang="tr-TR" smtClean="0"/>
              <a:pPr/>
              <a:t>15.02.2019</a:t>
            </a:fld>
            <a:endParaRPr lang="tr-T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tr-TR" sz="1200"/>
            </a:lvl1pPr>
          </a:lstStyle>
          <a:p>
            <a:endParaRPr lang="tr-T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tr-TR" sz="1200"/>
            </a:lvl1pPr>
          </a:lstStyle>
          <a:p>
            <a:fld id="{459226BF-1F13-42D3-80DC-373E7ADD1EBC}" type="slidenum">
              <a:rPr lang="tr-TR" smtClean="0"/>
              <a:pPr/>
              <a:t>‹#›</a:t>
            </a:fld>
            <a:endParaRPr lang="tr-TR" dirty="0"/>
          </a:p>
        </p:txBody>
      </p:sp>
    </p:spTree>
    <p:extLst>
      <p:ext uri="{BB962C8B-B14F-4D97-AF65-F5344CB8AC3E}">
        <p14:creationId xmlns:p14="http://schemas.microsoft.com/office/powerpoint/2010/main" val="2135832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tr-T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tr-TR" sz="1200"/>
            </a:lvl1pPr>
          </a:lstStyle>
          <a:p>
            <a:fld id="{48AEF76B-3757-4A0B-AF93-28494465C1DD}" type="datetimeFigureOut">
              <a:pPr/>
              <a:t>15.02.2019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tr-T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tr-TR" sz="1200"/>
            </a:lvl1pPr>
          </a:lstStyle>
          <a:p>
            <a:fld id="{75693FD4-8F83-4EF7-AC3F-0DC0388986B0}" type="slidenum">
              <a:pPr/>
              <a:t>‹#›</a:t>
            </a:fld>
            <a:endParaRPr lang="tr-TR"/>
          </a:p>
        </p:txBody>
      </p:sp>
    </p:spTree>
    <p:extLst>
      <p:ext uri="{BB962C8B-B14F-4D97-AF65-F5344CB8AC3E}">
        <p14:creationId xmlns:p14="http://schemas.microsoft.com/office/powerpoint/2010/main" val="4187913291"/>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EC6EAC7D-5A89-47C2-8ABA-56C9C2DEF7A4}"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Alkol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olan bireylerin sıklıkla enfeksiyon, travma gibi ikincil sorunları vardır. Bu nedenlerle dikkatli bir araştırma gereklidir. Komplike olmamış bir alkol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genellikle saatler içerisinde düzelir. Eğer </a:t>
            </a:r>
            <a:r>
              <a:rPr lang="tr-TR" sz="1200" kern="1200" dirty="0" err="1" smtClean="0">
                <a:solidFill>
                  <a:schemeClr val="tx1"/>
                </a:solidFill>
                <a:effectLst/>
                <a:latin typeface="+mn-lt"/>
                <a:ea typeface="+mn-ea"/>
                <a:cs typeface="+mn-cs"/>
              </a:rPr>
              <a:t>deprese</a:t>
            </a:r>
            <a:r>
              <a:rPr lang="tr-TR" sz="1200" kern="1200" dirty="0" smtClean="0">
                <a:solidFill>
                  <a:schemeClr val="tx1"/>
                </a:solidFill>
                <a:effectLst/>
                <a:latin typeface="+mn-lt"/>
                <a:ea typeface="+mn-ea"/>
                <a:cs typeface="+mn-cs"/>
              </a:rPr>
              <a:t> olmuş bilinç düzeyi düzelmiyor ya da kötüleşiyor ise diğer olası nedenler açısından agresif olarak araştırılmalıdır. </a:t>
            </a:r>
          </a:p>
        </p:txBody>
      </p:sp>
      <p:sp>
        <p:nvSpPr>
          <p:cNvPr id="4" name="Slayt Numarası Yer Tutucusu 3"/>
          <p:cNvSpPr>
            <a:spLocks noGrp="1"/>
          </p:cNvSpPr>
          <p:nvPr>
            <p:ph type="sldNum" sz="quarter" idx="10"/>
          </p:nvPr>
        </p:nvSpPr>
        <p:spPr/>
        <p:txBody>
          <a:bodyPr/>
          <a:lstStyle/>
          <a:p>
            <a:fld id="{75693FD4-8F83-4EF7-AC3F-0DC0388986B0}" type="slidenum">
              <a:rPr lang="tr-TR" smtClean="0"/>
              <a:pPr/>
              <a:t>12</a:t>
            </a:fld>
            <a:endParaRPr lang="tr-TR"/>
          </a:p>
        </p:txBody>
      </p:sp>
    </p:spTree>
    <p:extLst>
      <p:ext uri="{BB962C8B-B14F-4D97-AF65-F5344CB8AC3E}">
        <p14:creationId xmlns:p14="http://schemas.microsoft.com/office/powerpoint/2010/main" val="2958445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Bilinç değişikliği bulunduğu için kan glikoz düzeyi ve kan etanol düzeyi gerekecektir. Etanol düzeyine klinik ile ya da kişinin aldığını söylediği miktara göre karar vermek güvenilir değildir. İzole etanol alımında </a:t>
            </a:r>
            <a:r>
              <a:rPr lang="tr-TR" sz="1200" kern="1200" dirty="0" err="1" smtClean="0">
                <a:solidFill>
                  <a:schemeClr val="tx1"/>
                </a:solidFill>
                <a:effectLst/>
                <a:latin typeface="+mn-lt"/>
                <a:ea typeface="+mn-ea"/>
                <a:cs typeface="+mn-cs"/>
              </a:rPr>
              <a:t>horizontal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nistagmusun</a:t>
            </a:r>
            <a:r>
              <a:rPr lang="tr-TR" sz="1200" kern="1200" dirty="0" smtClean="0">
                <a:solidFill>
                  <a:schemeClr val="tx1"/>
                </a:solidFill>
                <a:effectLst/>
                <a:latin typeface="+mn-lt"/>
                <a:ea typeface="+mn-ea"/>
                <a:cs typeface="+mn-cs"/>
              </a:rPr>
              <a:t> varlığı %80-90 duyarlılık ile kan etanol düzeyinin 100 mg/dl’den fazla olduğunu göstermektedir. </a:t>
            </a:r>
          </a:p>
          <a:p>
            <a:r>
              <a:rPr lang="tr-TR" sz="1200" kern="1200" dirty="0" smtClean="0">
                <a:solidFill>
                  <a:schemeClr val="tx1"/>
                </a:solidFill>
                <a:effectLst/>
                <a:latin typeface="+mn-lt"/>
                <a:ea typeface="+mn-ea"/>
                <a:cs typeface="+mn-cs"/>
              </a:rPr>
              <a:t>Etanol alımı artmış </a:t>
            </a:r>
            <a:r>
              <a:rPr lang="tr-TR" sz="1200" kern="1200" dirty="0" err="1" smtClean="0">
                <a:solidFill>
                  <a:schemeClr val="tx1"/>
                </a:solidFill>
                <a:effectLst/>
                <a:latin typeface="+mn-lt"/>
                <a:ea typeface="+mn-ea"/>
                <a:cs typeface="+mn-cs"/>
              </a:rPr>
              <a:t>osmolar</a:t>
            </a:r>
            <a:r>
              <a:rPr lang="tr-TR" sz="1200" kern="1200" dirty="0" smtClean="0">
                <a:solidFill>
                  <a:schemeClr val="tx1"/>
                </a:solidFill>
                <a:effectLst/>
                <a:latin typeface="+mn-lt"/>
                <a:ea typeface="+mn-ea"/>
                <a:cs typeface="+mn-cs"/>
              </a:rPr>
              <a:t> açığın en sık nedenlerinden birisidir. Hafif düzeyde artmış </a:t>
            </a:r>
            <a:r>
              <a:rPr lang="tr-TR" sz="1200" kern="1200" dirty="0" err="1" smtClean="0">
                <a:solidFill>
                  <a:schemeClr val="tx1"/>
                </a:solidFill>
                <a:effectLst/>
                <a:latin typeface="+mn-lt"/>
                <a:ea typeface="+mn-ea"/>
                <a:cs typeface="+mn-cs"/>
              </a:rPr>
              <a:t>osmolar</a:t>
            </a:r>
            <a:r>
              <a:rPr lang="tr-TR" sz="1200" kern="1200" dirty="0" smtClean="0">
                <a:solidFill>
                  <a:schemeClr val="tx1"/>
                </a:solidFill>
                <a:effectLst/>
                <a:latin typeface="+mn-lt"/>
                <a:ea typeface="+mn-ea"/>
                <a:cs typeface="+mn-cs"/>
              </a:rPr>
              <a:t> açıklı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oluşturabilirler ama ciddi anyon açıklı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varlığında laktik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ya da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olabileceği unutulmamalıdır. </a:t>
            </a:r>
            <a:endParaRPr lang="tr-TR" dirty="0" smtClean="0"/>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13</a:t>
            </a:fld>
            <a:endParaRPr lang="tr-TR"/>
          </a:p>
        </p:txBody>
      </p:sp>
    </p:spTree>
    <p:extLst>
      <p:ext uri="{BB962C8B-B14F-4D97-AF65-F5344CB8AC3E}">
        <p14:creationId xmlns:p14="http://schemas.microsoft.com/office/powerpoint/2010/main" val="1360489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Tedavi hasta ayılana kadar gözlemektir. Alkol hızla emildiği için aktif kömür etkili değildir. Ek </a:t>
            </a:r>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alım varsa aktif kömür düşünülebilir. </a:t>
            </a:r>
          </a:p>
          <a:p>
            <a:r>
              <a:rPr lang="tr-TR" sz="1200" kern="1200" dirty="0" smtClean="0">
                <a:solidFill>
                  <a:schemeClr val="tx1"/>
                </a:solidFill>
                <a:effectLst/>
                <a:latin typeface="+mn-lt"/>
                <a:ea typeface="+mn-ea"/>
                <a:cs typeface="+mn-cs"/>
              </a:rPr>
              <a:t>Eğer hipoglisemi varsa 0.5-1 gr/dl glikoz vererek tedavi edilmelidir. </a:t>
            </a:r>
            <a:r>
              <a:rPr lang="tr-TR" sz="1200" kern="1200" dirty="0" err="1" smtClean="0">
                <a:solidFill>
                  <a:schemeClr val="tx1"/>
                </a:solidFill>
                <a:effectLst/>
                <a:latin typeface="+mn-lt"/>
                <a:ea typeface="+mn-ea"/>
                <a:cs typeface="+mn-cs"/>
              </a:rPr>
              <a:t>Wernicke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Ensefalopatisi</a:t>
            </a:r>
            <a:r>
              <a:rPr lang="tr-TR" sz="1200" kern="1200" dirty="0" smtClean="0">
                <a:solidFill>
                  <a:schemeClr val="tx1"/>
                </a:solidFill>
                <a:effectLst/>
                <a:latin typeface="+mn-lt"/>
                <a:ea typeface="+mn-ea"/>
                <a:cs typeface="+mn-cs"/>
              </a:rPr>
              <a:t> uzun süreli karbonhidrat alımı ile tetiklendiği için tek bir doz glikoz verilmesinin süreci tetikleyeceğini gösteren kanıt yoktur. Akut alkol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olan bireylerde vitamin eksikliği sıklığı çok nadir olduğu için vitamin içeren sıvıların verilmesi ile ilgili kanıt yoktur. Bununla birlikte kronik alkoliklerde vitamin eksikliği sık görüldüğü için magnezyum, </a:t>
            </a:r>
            <a:r>
              <a:rPr lang="tr-TR" sz="1200" kern="1200" dirty="0" err="1" smtClean="0">
                <a:solidFill>
                  <a:schemeClr val="tx1"/>
                </a:solidFill>
                <a:effectLst/>
                <a:latin typeface="+mn-lt"/>
                <a:ea typeface="+mn-ea"/>
                <a:cs typeface="+mn-cs"/>
              </a:rPr>
              <a:t>folat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tiamin</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multivitamin</a:t>
            </a:r>
            <a:r>
              <a:rPr lang="tr-TR" sz="1200" kern="1200" dirty="0" smtClean="0">
                <a:solidFill>
                  <a:schemeClr val="tx1"/>
                </a:solidFill>
                <a:effectLst/>
                <a:latin typeface="+mn-lt"/>
                <a:ea typeface="+mn-ea"/>
                <a:cs typeface="+mn-cs"/>
              </a:rPr>
              <a:t> kombinasyonu ile tedavi düşünülebilir (sarı serum).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14</a:t>
            </a:fld>
            <a:endParaRPr lang="tr-TR"/>
          </a:p>
        </p:txBody>
      </p:sp>
    </p:spTree>
    <p:extLst>
      <p:ext uri="{BB962C8B-B14F-4D97-AF65-F5344CB8AC3E}">
        <p14:creationId xmlns:p14="http://schemas.microsoft.com/office/powerpoint/2010/main" val="3374753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Hastada </a:t>
            </a:r>
            <a:r>
              <a:rPr lang="tr-TR" sz="1200" kern="1200" dirty="0" err="1" smtClean="0">
                <a:solidFill>
                  <a:schemeClr val="tx1"/>
                </a:solidFill>
                <a:effectLst/>
                <a:latin typeface="+mn-lt"/>
                <a:ea typeface="+mn-ea"/>
                <a:cs typeface="+mn-cs"/>
              </a:rPr>
              <a:t>ataksi</a:t>
            </a:r>
            <a:r>
              <a:rPr lang="tr-TR" sz="1200" kern="1200" dirty="0" smtClean="0">
                <a:solidFill>
                  <a:schemeClr val="tx1"/>
                </a:solidFill>
                <a:effectLst/>
                <a:latin typeface="+mn-lt"/>
                <a:ea typeface="+mn-ea"/>
                <a:cs typeface="+mn-cs"/>
              </a:rPr>
              <a:t>, bilinç değişikliği ve </a:t>
            </a:r>
            <a:r>
              <a:rPr lang="tr-TR" sz="1200" kern="1200" dirty="0" err="1" smtClean="0">
                <a:solidFill>
                  <a:schemeClr val="tx1"/>
                </a:solidFill>
                <a:effectLst/>
                <a:latin typeface="+mn-lt"/>
                <a:ea typeface="+mn-ea"/>
                <a:cs typeface="+mn-cs"/>
              </a:rPr>
              <a:t>nistagmus</a:t>
            </a:r>
            <a:r>
              <a:rPr lang="tr-TR" sz="1200" kern="1200" dirty="0" smtClean="0">
                <a:solidFill>
                  <a:schemeClr val="tx1"/>
                </a:solidFill>
                <a:effectLst/>
                <a:latin typeface="+mn-lt"/>
                <a:ea typeface="+mn-ea"/>
                <a:cs typeface="+mn-cs"/>
              </a:rPr>
              <a:t> varsa ve </a:t>
            </a:r>
            <a:r>
              <a:rPr lang="tr-TR" sz="1200" kern="1200" dirty="0" err="1" smtClean="0">
                <a:solidFill>
                  <a:schemeClr val="tx1"/>
                </a:solidFill>
                <a:effectLst/>
                <a:latin typeface="+mn-lt"/>
                <a:ea typeface="+mn-ea"/>
                <a:cs typeface="+mn-cs"/>
              </a:rPr>
              <a:t>Wernicke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ensefalopatisi</a:t>
            </a:r>
            <a:r>
              <a:rPr lang="tr-TR" sz="1200" kern="1200" dirty="0" smtClean="0">
                <a:solidFill>
                  <a:schemeClr val="tx1"/>
                </a:solidFill>
                <a:effectLst/>
                <a:latin typeface="+mn-lt"/>
                <a:ea typeface="+mn-ea"/>
                <a:cs typeface="+mn-cs"/>
              </a:rPr>
              <a:t> düşünülüyor ise 100 mg/gün </a:t>
            </a:r>
            <a:r>
              <a:rPr lang="tr-TR" sz="1200" kern="1200" dirty="0" err="1" smtClean="0">
                <a:solidFill>
                  <a:schemeClr val="tx1"/>
                </a:solidFill>
                <a:effectLst/>
                <a:latin typeface="+mn-lt"/>
                <a:ea typeface="+mn-ea"/>
                <a:cs typeface="+mn-cs"/>
              </a:rPr>
              <a:t>tiamin</a:t>
            </a:r>
            <a:r>
              <a:rPr lang="tr-TR" sz="1200" kern="1200" dirty="0" smtClean="0">
                <a:solidFill>
                  <a:schemeClr val="tx1"/>
                </a:solidFill>
                <a:effectLst/>
                <a:latin typeface="+mn-lt"/>
                <a:ea typeface="+mn-ea"/>
                <a:cs typeface="+mn-cs"/>
              </a:rPr>
              <a:t> verilmesi önerilmektedir. Sıvı verilerek hızlı </a:t>
            </a:r>
            <a:r>
              <a:rPr lang="tr-TR" sz="1200" kern="1200" dirty="0" err="1" smtClean="0">
                <a:solidFill>
                  <a:schemeClr val="tx1"/>
                </a:solidFill>
                <a:effectLst/>
                <a:latin typeface="+mn-lt"/>
                <a:ea typeface="+mn-ea"/>
                <a:cs typeface="+mn-cs"/>
              </a:rPr>
              <a:t>diürez</a:t>
            </a:r>
            <a:r>
              <a:rPr lang="tr-TR" sz="1200" kern="1200" dirty="0" smtClean="0">
                <a:solidFill>
                  <a:schemeClr val="tx1"/>
                </a:solidFill>
                <a:effectLst/>
                <a:latin typeface="+mn-lt"/>
                <a:ea typeface="+mn-ea"/>
                <a:cs typeface="+mn-cs"/>
              </a:rPr>
              <a:t> sağlanması alkol eliminasyonunu arttırmaz. Bu nedenle hafif ve orta derecede alkollü bireylerde damar yolu açılarak sıvı verilmesinin gerekliliği çok tartışmalıdır.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15</a:t>
            </a:fld>
            <a:endParaRPr lang="tr-TR"/>
          </a:p>
        </p:txBody>
      </p:sp>
    </p:spTree>
    <p:extLst>
      <p:ext uri="{BB962C8B-B14F-4D97-AF65-F5344CB8AC3E}">
        <p14:creationId xmlns:p14="http://schemas.microsoft.com/office/powerpoint/2010/main" val="3344568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Ülkemizde onaylı olan ve alkol kullanım bozukluğunda farmakolojik tedavide kullanılabilecek ilaçlar </a:t>
            </a:r>
            <a:r>
              <a:rPr lang="tr-TR" sz="1200" kern="1200" dirty="0" err="1" smtClean="0">
                <a:solidFill>
                  <a:schemeClr val="tx1"/>
                </a:solidFill>
                <a:effectLst/>
                <a:latin typeface="+mn-lt"/>
                <a:ea typeface="+mn-ea"/>
                <a:cs typeface="+mn-cs"/>
              </a:rPr>
              <a:t>disülfram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akamprosat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naltrekson</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nalmefendir</a:t>
            </a:r>
            <a:r>
              <a:rPr lang="tr-TR" sz="1200" kern="1200" dirty="0" smtClean="0">
                <a:solidFill>
                  <a:schemeClr val="tx1"/>
                </a:solidFill>
                <a:effectLst/>
                <a:latin typeface="+mn-lt"/>
                <a:ea typeface="+mn-ea"/>
                <a:cs typeface="+mn-cs"/>
              </a:rPr>
              <a:t>. Ancak bu ilaçların hemen hepsinde </a:t>
            </a:r>
            <a:r>
              <a:rPr lang="tr-TR" sz="1200" kern="1200" dirty="0" err="1" smtClean="0">
                <a:solidFill>
                  <a:schemeClr val="tx1"/>
                </a:solidFill>
                <a:effectLst/>
                <a:latin typeface="+mn-lt"/>
                <a:ea typeface="+mn-ea"/>
                <a:cs typeface="+mn-cs"/>
              </a:rPr>
              <a:t>psikososyal</a:t>
            </a:r>
            <a:r>
              <a:rPr lang="tr-TR" sz="1200" kern="1200" dirty="0" smtClean="0">
                <a:solidFill>
                  <a:schemeClr val="tx1"/>
                </a:solidFill>
                <a:effectLst/>
                <a:latin typeface="+mn-lt"/>
                <a:ea typeface="+mn-ea"/>
                <a:cs typeface="+mn-cs"/>
              </a:rPr>
              <a:t> destekle beraber kullanıldıkları ve ancak bu durumda daha etkili oldukları düşünüldüğünde acil servis şartlarında başlanmaları önerilmemekte ve ilgili merkezlere yönlendirilmeleri gerekmektedir.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16</a:t>
            </a:fld>
            <a:endParaRPr lang="tr-TR"/>
          </a:p>
        </p:txBody>
      </p:sp>
    </p:spTree>
    <p:extLst>
      <p:ext uri="{BB962C8B-B14F-4D97-AF65-F5344CB8AC3E}">
        <p14:creationId xmlns:p14="http://schemas.microsoft.com/office/powerpoint/2010/main" val="3274078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en basit alkol türevidir. Renksiz, uçucu bir sıvıdır.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bir çok kimyasal maddenin yapısında vardır. Otomobil ön cam temizleme solüsyonları, fırın </a:t>
            </a:r>
            <a:r>
              <a:rPr lang="tr-TR" sz="1200" kern="1200" dirty="0" err="1" smtClean="0">
                <a:solidFill>
                  <a:schemeClr val="tx1"/>
                </a:solidFill>
                <a:effectLst/>
                <a:latin typeface="+mn-lt"/>
                <a:ea typeface="+mn-ea"/>
                <a:cs typeface="+mn-cs"/>
              </a:rPr>
              <a:t>solid</a:t>
            </a:r>
            <a:r>
              <a:rPr lang="tr-TR" sz="1200" kern="1200" dirty="0" smtClean="0">
                <a:solidFill>
                  <a:schemeClr val="tx1"/>
                </a:solidFill>
                <a:effectLst/>
                <a:latin typeface="+mn-lt"/>
                <a:ea typeface="+mn-ea"/>
                <a:cs typeface="+mn-cs"/>
              </a:rPr>
              <a:t> yakıtları, model uçak yakıtları, karbüratör temizleme solüsyonları, fotokopi cihaz sıvıları ve çözücüler gibi.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17</a:t>
            </a:fld>
            <a:endParaRPr lang="tr-TR"/>
          </a:p>
        </p:txBody>
      </p:sp>
    </p:spTree>
    <p:extLst>
      <p:ext uri="{BB962C8B-B14F-4D97-AF65-F5344CB8AC3E}">
        <p14:creationId xmlns:p14="http://schemas.microsoft.com/office/powerpoint/2010/main" val="1715516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Bir çok ülkede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içeren sıvıların bilinçli ya da yanlışlıkla alımı sonrası ortaya çıkarken ülkemizde kaçak alkol üretimi olguların büyük bir çoğunluğunun nedenidir.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üretim sırasında da </a:t>
            </a:r>
            <a:r>
              <a:rPr lang="tr-TR" sz="1200" kern="1200" dirty="0" err="1" smtClean="0">
                <a:solidFill>
                  <a:schemeClr val="tx1"/>
                </a:solidFill>
                <a:effectLst/>
                <a:latin typeface="+mn-lt"/>
                <a:ea typeface="+mn-ea"/>
                <a:cs typeface="+mn-cs"/>
              </a:rPr>
              <a:t>inhalasyonel</a:t>
            </a:r>
            <a:r>
              <a:rPr lang="tr-TR" sz="1200" kern="1200" dirty="0" smtClean="0">
                <a:solidFill>
                  <a:schemeClr val="tx1"/>
                </a:solidFill>
                <a:effectLst/>
                <a:latin typeface="+mn-lt"/>
                <a:ea typeface="+mn-ea"/>
                <a:cs typeface="+mn-cs"/>
              </a:rPr>
              <a:t> ya da </a:t>
            </a:r>
            <a:r>
              <a:rPr lang="tr-TR" sz="1200" kern="1200" dirty="0" err="1" smtClean="0">
                <a:solidFill>
                  <a:schemeClr val="tx1"/>
                </a:solidFill>
                <a:effectLst/>
                <a:latin typeface="+mn-lt"/>
                <a:ea typeface="+mn-ea"/>
                <a:cs typeface="+mn-cs"/>
              </a:rPr>
              <a:t>dermal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maruziyet</a:t>
            </a:r>
            <a:r>
              <a:rPr lang="tr-TR" sz="1200" kern="1200" dirty="0" smtClean="0">
                <a:solidFill>
                  <a:schemeClr val="tx1"/>
                </a:solidFill>
                <a:effectLst/>
                <a:latin typeface="+mn-lt"/>
                <a:ea typeface="+mn-ea"/>
                <a:cs typeface="+mn-cs"/>
              </a:rPr>
              <a:t> ile alınabilir ama bu durum nadiren klinik olarak belirgin </a:t>
            </a:r>
            <a:r>
              <a:rPr lang="tr-TR" sz="1200" kern="1200" dirty="0" err="1" smtClean="0">
                <a:solidFill>
                  <a:schemeClr val="tx1"/>
                </a:solidFill>
                <a:effectLst/>
                <a:latin typeface="+mn-lt"/>
                <a:ea typeface="+mn-ea"/>
                <a:cs typeface="+mn-cs"/>
              </a:rPr>
              <a:t>toksisite</a:t>
            </a:r>
            <a:r>
              <a:rPr lang="tr-TR" sz="1200" kern="1200" dirty="0" smtClean="0">
                <a:solidFill>
                  <a:schemeClr val="tx1"/>
                </a:solidFill>
                <a:effectLst/>
                <a:latin typeface="+mn-lt"/>
                <a:ea typeface="+mn-ea"/>
                <a:cs typeface="+mn-cs"/>
              </a:rPr>
              <a:t> yaratır. Bu nedenle minör </a:t>
            </a:r>
            <a:r>
              <a:rPr lang="tr-TR" sz="1200" kern="1200" dirty="0" err="1" smtClean="0">
                <a:solidFill>
                  <a:schemeClr val="tx1"/>
                </a:solidFill>
                <a:effectLst/>
                <a:latin typeface="+mn-lt"/>
                <a:ea typeface="+mn-ea"/>
                <a:cs typeface="+mn-cs"/>
              </a:rPr>
              <a:t>dermal</a:t>
            </a:r>
            <a:r>
              <a:rPr lang="tr-TR" sz="1200" kern="1200" dirty="0" smtClean="0">
                <a:solidFill>
                  <a:schemeClr val="tx1"/>
                </a:solidFill>
                <a:effectLst/>
                <a:latin typeface="+mn-lt"/>
                <a:ea typeface="+mn-ea"/>
                <a:cs typeface="+mn-cs"/>
              </a:rPr>
              <a:t> temas ya da </a:t>
            </a:r>
            <a:r>
              <a:rPr lang="tr-TR" sz="1200" kern="1200" dirty="0" err="1" smtClean="0">
                <a:solidFill>
                  <a:schemeClr val="tx1"/>
                </a:solidFill>
                <a:effectLst/>
                <a:latin typeface="+mn-lt"/>
                <a:ea typeface="+mn-ea"/>
                <a:cs typeface="+mn-cs"/>
              </a:rPr>
              <a:t>inhalasyon</a:t>
            </a:r>
            <a:r>
              <a:rPr lang="tr-TR" sz="1200" kern="1200" dirty="0" smtClean="0">
                <a:solidFill>
                  <a:schemeClr val="tx1"/>
                </a:solidFill>
                <a:effectLst/>
                <a:latin typeface="+mn-lt"/>
                <a:ea typeface="+mn-ea"/>
                <a:cs typeface="+mn-cs"/>
              </a:rPr>
              <a:t> nedeni ile başvurmuş olgularda detaylı inceleme çoğu zaman gerekli değildir.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18</a:t>
            </a:fld>
            <a:endParaRPr lang="tr-TR"/>
          </a:p>
        </p:txBody>
      </p:sp>
    </p:spTree>
    <p:extLst>
      <p:ext uri="{BB962C8B-B14F-4D97-AF65-F5344CB8AC3E}">
        <p14:creationId xmlns:p14="http://schemas.microsoft.com/office/powerpoint/2010/main" val="974763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Alımdan sonra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hızla emilir. Pik kan düzeylerine 30-60 dakikada ulaşır. Vücut dokularına dağılımı hızlıdır. Tedavi edilmeyen bireylerde </a:t>
            </a:r>
            <a:r>
              <a:rPr lang="tr-TR" sz="1200" kern="1200" dirty="0" err="1" smtClean="0">
                <a:solidFill>
                  <a:schemeClr val="tx1"/>
                </a:solidFill>
                <a:effectLst/>
                <a:latin typeface="+mn-lt"/>
                <a:ea typeface="+mn-ea"/>
                <a:cs typeface="+mn-cs"/>
              </a:rPr>
              <a:t>minumum</a:t>
            </a:r>
            <a:r>
              <a:rPr lang="tr-TR" sz="1200" kern="1200" dirty="0" smtClean="0">
                <a:solidFill>
                  <a:schemeClr val="tx1"/>
                </a:solidFill>
                <a:effectLst/>
                <a:latin typeface="+mn-lt"/>
                <a:ea typeface="+mn-ea"/>
                <a:cs typeface="+mn-cs"/>
              </a:rPr>
              <a:t> ölümcül dozu 1 gr/kg ya da 1.25 ml/kg’dır. Tedavi edilen bireylerde ise bu doz çok değişir. Yetişkin bir bireyde kalıcı görsel hasar oluşması için bir ağız dolusu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(yaklaşık 30 ml) alınması yeterlidir.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19</a:t>
            </a:fld>
            <a:endParaRPr lang="tr-TR"/>
          </a:p>
        </p:txBody>
      </p:sp>
    </p:spTree>
    <p:extLst>
      <p:ext uri="{BB962C8B-B14F-4D97-AF65-F5344CB8AC3E}">
        <p14:creationId xmlns:p14="http://schemas.microsoft.com/office/powerpoint/2010/main" val="3518417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karaciğerde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ile </a:t>
            </a:r>
            <a:r>
              <a:rPr lang="tr-TR" sz="1200" kern="1200" dirty="0" err="1" smtClean="0">
                <a:solidFill>
                  <a:schemeClr val="tx1"/>
                </a:solidFill>
                <a:effectLst/>
                <a:latin typeface="+mn-lt"/>
                <a:ea typeface="+mn-ea"/>
                <a:cs typeface="+mn-cs"/>
              </a:rPr>
              <a:t>metabolize</a:t>
            </a:r>
            <a:r>
              <a:rPr lang="tr-TR" sz="1200" kern="1200" dirty="0" smtClean="0">
                <a:solidFill>
                  <a:schemeClr val="tx1"/>
                </a:solidFill>
                <a:effectLst/>
                <a:latin typeface="+mn-lt"/>
                <a:ea typeface="+mn-ea"/>
                <a:cs typeface="+mn-cs"/>
              </a:rPr>
              <a:t> edilir. </a:t>
            </a:r>
            <a:r>
              <a:rPr lang="tr-TR" sz="1200" kern="1200" dirty="0" err="1" smtClean="0">
                <a:solidFill>
                  <a:schemeClr val="tx1"/>
                </a:solidFill>
                <a:effectLst/>
                <a:latin typeface="+mn-lt"/>
                <a:ea typeface="+mn-ea"/>
                <a:cs typeface="+mn-cs"/>
              </a:rPr>
              <a:t>Formaldehid</a:t>
            </a:r>
            <a:r>
              <a:rPr lang="tr-TR" sz="1200" kern="1200" dirty="0" smtClean="0">
                <a:solidFill>
                  <a:schemeClr val="tx1"/>
                </a:solidFill>
                <a:effectLst/>
                <a:latin typeface="+mn-lt"/>
                <a:ea typeface="+mn-ea"/>
                <a:cs typeface="+mn-cs"/>
              </a:rPr>
              <a:t> oluşur. Ardından </a:t>
            </a:r>
            <a:r>
              <a:rPr lang="tr-TR" sz="1200" kern="1200" dirty="0" err="1" smtClean="0">
                <a:solidFill>
                  <a:schemeClr val="tx1"/>
                </a:solidFill>
                <a:effectLst/>
                <a:latin typeface="+mn-lt"/>
                <a:ea typeface="+mn-ea"/>
                <a:cs typeface="+mn-cs"/>
              </a:rPr>
              <a:t>aldehid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ile formik asit ortaya çıkar. Çok düşük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düzeylerinde </a:t>
            </a:r>
            <a:r>
              <a:rPr lang="tr-TR" sz="1200" kern="1200" dirty="0" err="1" smtClean="0">
                <a:solidFill>
                  <a:schemeClr val="tx1"/>
                </a:solidFill>
                <a:effectLst/>
                <a:latin typeface="+mn-lt"/>
                <a:ea typeface="+mn-ea"/>
                <a:cs typeface="+mn-cs"/>
              </a:rPr>
              <a:t>first-order</a:t>
            </a:r>
            <a:r>
              <a:rPr lang="tr-TR" sz="1200" kern="1200" dirty="0" smtClean="0">
                <a:solidFill>
                  <a:schemeClr val="tx1"/>
                </a:solidFill>
                <a:effectLst/>
                <a:latin typeface="+mn-lt"/>
                <a:ea typeface="+mn-ea"/>
                <a:cs typeface="+mn-cs"/>
              </a:rPr>
              <a:t> kinetikleri geçerlidir ve yarılanma ömrü 1.8-3 saattir. Yüksek dozlarda </a:t>
            </a:r>
            <a:r>
              <a:rPr lang="tr-TR" sz="1200" kern="1200" dirty="0" err="1" smtClean="0">
                <a:solidFill>
                  <a:schemeClr val="tx1"/>
                </a:solidFill>
                <a:effectLst/>
                <a:latin typeface="+mn-lt"/>
                <a:ea typeface="+mn-ea"/>
                <a:cs typeface="+mn-cs"/>
              </a:rPr>
              <a:t>zero-order</a:t>
            </a:r>
            <a:r>
              <a:rPr lang="tr-TR" sz="1200" kern="1200" dirty="0" smtClean="0">
                <a:solidFill>
                  <a:schemeClr val="tx1"/>
                </a:solidFill>
                <a:effectLst/>
                <a:latin typeface="+mn-lt"/>
                <a:ea typeface="+mn-ea"/>
                <a:cs typeface="+mn-cs"/>
              </a:rPr>
              <a:t> kinetik devreye girer ve kan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sabit bir değerde düşmeye başlar (kabaca 8.5 mg/dl/saat).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20</a:t>
            </a:fld>
            <a:endParaRPr lang="tr-TR"/>
          </a:p>
        </p:txBody>
      </p:sp>
    </p:spTree>
    <p:extLst>
      <p:ext uri="{BB962C8B-B14F-4D97-AF65-F5344CB8AC3E}">
        <p14:creationId xmlns:p14="http://schemas.microsoft.com/office/powerpoint/2010/main" val="92577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Toksisiteden</a:t>
            </a:r>
            <a:r>
              <a:rPr lang="tr-TR" sz="1200" kern="1200" dirty="0" smtClean="0">
                <a:solidFill>
                  <a:schemeClr val="tx1"/>
                </a:solidFill>
                <a:effectLst/>
                <a:latin typeface="+mn-lt"/>
                <a:ea typeface="+mn-ea"/>
                <a:cs typeface="+mn-cs"/>
              </a:rPr>
              <a:t> sorumlu </a:t>
            </a:r>
            <a:r>
              <a:rPr lang="tr-TR" sz="1200" kern="1200" dirty="0" err="1" smtClean="0">
                <a:solidFill>
                  <a:schemeClr val="tx1"/>
                </a:solidFill>
                <a:effectLst/>
                <a:latin typeface="+mn-lt"/>
                <a:ea typeface="+mn-ea"/>
                <a:cs typeface="+mn-cs"/>
              </a:rPr>
              <a:t>metabolit</a:t>
            </a:r>
            <a:r>
              <a:rPr lang="tr-TR" sz="1200" kern="1200" dirty="0" smtClean="0">
                <a:solidFill>
                  <a:schemeClr val="tx1"/>
                </a:solidFill>
                <a:effectLst/>
                <a:latin typeface="+mn-lt"/>
                <a:ea typeface="+mn-ea"/>
                <a:cs typeface="+mn-cs"/>
              </a:rPr>
              <a:t> formik asittir. Bu nedenle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sonrası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ortaya çıkar. Formik asit </a:t>
            </a:r>
            <a:r>
              <a:rPr lang="tr-TR" sz="1200" kern="1200" dirty="0" err="1" smtClean="0">
                <a:solidFill>
                  <a:schemeClr val="tx1"/>
                </a:solidFill>
                <a:effectLst/>
                <a:latin typeface="+mn-lt"/>
                <a:ea typeface="+mn-ea"/>
                <a:cs typeface="+mn-cs"/>
              </a:rPr>
              <a:t>sitokrom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oksidazlarına</a:t>
            </a:r>
            <a:r>
              <a:rPr lang="tr-TR" sz="1200" kern="1200" dirty="0" smtClean="0">
                <a:solidFill>
                  <a:schemeClr val="tx1"/>
                </a:solidFill>
                <a:effectLst/>
                <a:latin typeface="+mn-lt"/>
                <a:ea typeface="+mn-ea"/>
                <a:cs typeface="+mn-cs"/>
              </a:rPr>
              <a:t> bağlanarak </a:t>
            </a:r>
            <a:r>
              <a:rPr lang="tr-TR" sz="1200" kern="1200" dirty="0" err="1" smtClean="0">
                <a:solidFill>
                  <a:schemeClr val="tx1"/>
                </a:solidFill>
                <a:effectLst/>
                <a:latin typeface="+mn-lt"/>
                <a:ea typeface="+mn-ea"/>
                <a:cs typeface="+mn-cs"/>
              </a:rPr>
              <a:t>oksidatif</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fosforilizasyonu</a:t>
            </a:r>
            <a:r>
              <a:rPr lang="tr-TR" sz="1200" kern="1200" dirty="0" smtClean="0">
                <a:solidFill>
                  <a:schemeClr val="tx1"/>
                </a:solidFill>
                <a:effectLst/>
                <a:latin typeface="+mn-lt"/>
                <a:ea typeface="+mn-ea"/>
                <a:cs typeface="+mn-cs"/>
              </a:rPr>
              <a:t> bloke eder ve </a:t>
            </a:r>
            <a:r>
              <a:rPr lang="tr-TR" sz="1200" kern="1200" dirty="0" err="1" smtClean="0">
                <a:solidFill>
                  <a:schemeClr val="tx1"/>
                </a:solidFill>
                <a:effectLst/>
                <a:latin typeface="+mn-lt"/>
                <a:ea typeface="+mn-ea"/>
                <a:cs typeface="+mn-cs"/>
              </a:rPr>
              <a:t>anerobik</a:t>
            </a:r>
            <a:r>
              <a:rPr lang="tr-TR" sz="1200" kern="1200" dirty="0" smtClean="0">
                <a:solidFill>
                  <a:schemeClr val="tx1"/>
                </a:solidFill>
                <a:effectLst/>
                <a:latin typeface="+mn-lt"/>
                <a:ea typeface="+mn-ea"/>
                <a:cs typeface="+mn-cs"/>
              </a:rPr>
              <a:t> metabolizma gelişimine ve laktik </a:t>
            </a:r>
            <a:r>
              <a:rPr lang="tr-TR" sz="1200" kern="1200" dirty="0" err="1" smtClean="0">
                <a:solidFill>
                  <a:schemeClr val="tx1"/>
                </a:solidFill>
                <a:effectLst/>
                <a:latin typeface="+mn-lt"/>
                <a:ea typeface="+mn-ea"/>
                <a:cs typeface="+mn-cs"/>
              </a:rPr>
              <a:t>asidoza</a:t>
            </a:r>
            <a:r>
              <a:rPr lang="tr-TR" sz="1200" kern="1200" dirty="0" smtClean="0">
                <a:solidFill>
                  <a:schemeClr val="tx1"/>
                </a:solidFill>
                <a:effectLst/>
                <a:latin typeface="+mn-lt"/>
                <a:ea typeface="+mn-ea"/>
                <a:cs typeface="+mn-cs"/>
              </a:rPr>
              <a:t> yol açar. Ek olarak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metabolizması sırasında NADH/NAD oranı artar bu da </a:t>
            </a:r>
            <a:r>
              <a:rPr lang="tr-TR" sz="1200" kern="1200" dirty="0" err="1" smtClean="0">
                <a:solidFill>
                  <a:schemeClr val="tx1"/>
                </a:solidFill>
                <a:effectLst/>
                <a:latin typeface="+mn-lt"/>
                <a:ea typeface="+mn-ea"/>
                <a:cs typeface="+mn-cs"/>
              </a:rPr>
              <a:t>pruvatın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laktata</a:t>
            </a:r>
            <a:r>
              <a:rPr lang="tr-TR" sz="1200" kern="1200" dirty="0" smtClean="0">
                <a:solidFill>
                  <a:schemeClr val="tx1"/>
                </a:solidFill>
                <a:effectLst/>
                <a:latin typeface="+mn-lt"/>
                <a:ea typeface="+mn-ea"/>
                <a:cs typeface="+mn-cs"/>
              </a:rPr>
              <a:t> dönüşümünü arttırır ve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daha da kötüleşir. Bu nedenle erken dönemde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formik asit düzeyine bağlı iken geç dönemde daha çok </a:t>
            </a:r>
            <a:r>
              <a:rPr lang="tr-TR" sz="1200" kern="1200" dirty="0" err="1" smtClean="0">
                <a:solidFill>
                  <a:schemeClr val="tx1"/>
                </a:solidFill>
                <a:effectLst/>
                <a:latin typeface="+mn-lt"/>
                <a:ea typeface="+mn-ea"/>
                <a:cs typeface="+mn-cs"/>
              </a:rPr>
              <a:t>laktata</a:t>
            </a:r>
            <a:r>
              <a:rPr lang="tr-TR" sz="1200" kern="1200" dirty="0" smtClean="0">
                <a:solidFill>
                  <a:schemeClr val="tx1"/>
                </a:solidFill>
                <a:effectLst/>
                <a:latin typeface="+mn-lt"/>
                <a:ea typeface="+mn-ea"/>
                <a:cs typeface="+mn-cs"/>
              </a:rPr>
              <a:t> ikincildir.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gelişip </a:t>
            </a:r>
            <a:r>
              <a:rPr lang="tr-TR" sz="1200" kern="1200" dirty="0" err="1" smtClean="0">
                <a:solidFill>
                  <a:schemeClr val="tx1"/>
                </a:solidFill>
                <a:effectLst/>
                <a:latin typeface="+mn-lt"/>
                <a:ea typeface="+mn-ea"/>
                <a:cs typeface="+mn-cs"/>
              </a:rPr>
              <a:t>pH</a:t>
            </a:r>
            <a:r>
              <a:rPr lang="tr-TR" sz="1200" kern="1200" dirty="0" smtClean="0">
                <a:solidFill>
                  <a:schemeClr val="tx1"/>
                </a:solidFill>
                <a:effectLst/>
                <a:latin typeface="+mn-lt"/>
                <a:ea typeface="+mn-ea"/>
                <a:cs typeface="+mn-cs"/>
              </a:rPr>
              <a:t> düştükçe formik asit kan doku bariyerlerini daha kolay geçer. Bu nedenle daha düşük </a:t>
            </a:r>
            <a:r>
              <a:rPr lang="tr-TR" sz="1200" kern="1200" dirty="0" err="1" smtClean="0">
                <a:solidFill>
                  <a:schemeClr val="tx1"/>
                </a:solidFill>
                <a:effectLst/>
                <a:latin typeface="+mn-lt"/>
                <a:ea typeface="+mn-ea"/>
                <a:cs typeface="+mn-cs"/>
              </a:rPr>
              <a:t>pH</a:t>
            </a:r>
            <a:r>
              <a:rPr lang="tr-TR" sz="1200" kern="1200" dirty="0" smtClean="0">
                <a:solidFill>
                  <a:schemeClr val="tx1"/>
                </a:solidFill>
                <a:effectLst/>
                <a:latin typeface="+mn-lt"/>
                <a:ea typeface="+mn-ea"/>
                <a:cs typeface="+mn-cs"/>
              </a:rPr>
              <a:t> düzeylerinde formik </a:t>
            </a:r>
            <a:r>
              <a:rPr lang="tr-TR" sz="1200" kern="1200" dirty="0" err="1" smtClean="0">
                <a:solidFill>
                  <a:schemeClr val="tx1"/>
                </a:solidFill>
                <a:effectLst/>
                <a:latin typeface="+mn-lt"/>
                <a:ea typeface="+mn-ea"/>
                <a:cs typeface="+mn-cs"/>
              </a:rPr>
              <a:t>asitin</a:t>
            </a:r>
            <a:r>
              <a:rPr lang="tr-TR" sz="1200" kern="1200" dirty="0" smtClean="0">
                <a:solidFill>
                  <a:schemeClr val="tx1"/>
                </a:solidFill>
                <a:effectLst/>
                <a:latin typeface="+mn-lt"/>
                <a:ea typeface="+mn-ea"/>
                <a:cs typeface="+mn-cs"/>
              </a:rPr>
              <a:t> beyin ve göz dokusuna geçişi daha fazladır ve SSS depresyonu ve </a:t>
            </a:r>
            <a:r>
              <a:rPr lang="tr-TR" sz="1200" kern="1200" dirty="0" err="1" smtClean="0">
                <a:solidFill>
                  <a:schemeClr val="tx1"/>
                </a:solidFill>
                <a:effectLst/>
                <a:latin typeface="+mn-lt"/>
                <a:ea typeface="+mn-ea"/>
                <a:cs typeface="+mn-cs"/>
              </a:rPr>
              <a:t>retinal</a:t>
            </a:r>
            <a:r>
              <a:rPr lang="tr-TR" sz="1200" kern="1200" dirty="0" smtClean="0">
                <a:solidFill>
                  <a:schemeClr val="tx1"/>
                </a:solidFill>
                <a:effectLst/>
                <a:latin typeface="+mn-lt"/>
                <a:ea typeface="+mn-ea"/>
                <a:cs typeface="+mn-cs"/>
              </a:rPr>
              <a:t> ya da optik sinir hasarı daha fazla olur. Ek olarak daha düşük </a:t>
            </a:r>
            <a:r>
              <a:rPr lang="tr-TR" sz="1200" kern="1200" dirty="0" err="1" smtClean="0">
                <a:solidFill>
                  <a:schemeClr val="tx1"/>
                </a:solidFill>
                <a:effectLst/>
                <a:latin typeface="+mn-lt"/>
                <a:ea typeface="+mn-ea"/>
                <a:cs typeface="+mn-cs"/>
              </a:rPr>
              <a:t>pH</a:t>
            </a:r>
            <a:r>
              <a:rPr lang="tr-TR" sz="1200" kern="1200" dirty="0" smtClean="0">
                <a:solidFill>
                  <a:schemeClr val="tx1"/>
                </a:solidFill>
                <a:effectLst/>
                <a:latin typeface="+mn-lt"/>
                <a:ea typeface="+mn-ea"/>
                <a:cs typeface="+mn-cs"/>
              </a:rPr>
              <a:t> düzeyi formik </a:t>
            </a:r>
            <a:r>
              <a:rPr lang="tr-TR" sz="1200" kern="1200" dirty="0" err="1" smtClean="0">
                <a:solidFill>
                  <a:schemeClr val="tx1"/>
                </a:solidFill>
                <a:effectLst/>
                <a:latin typeface="+mn-lt"/>
                <a:ea typeface="+mn-ea"/>
                <a:cs typeface="+mn-cs"/>
              </a:rPr>
              <a:t>asitin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tubüler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reabsorbsiyonunu</a:t>
            </a:r>
            <a:r>
              <a:rPr lang="tr-TR" sz="1200" kern="1200" dirty="0" smtClean="0">
                <a:solidFill>
                  <a:schemeClr val="tx1"/>
                </a:solidFill>
                <a:effectLst/>
                <a:latin typeface="+mn-lt"/>
                <a:ea typeface="+mn-ea"/>
                <a:cs typeface="+mn-cs"/>
              </a:rPr>
              <a:t> da artırır.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21</a:t>
            </a:fld>
            <a:endParaRPr lang="tr-TR"/>
          </a:p>
        </p:txBody>
      </p:sp>
    </p:spTree>
    <p:extLst>
      <p:ext uri="{BB962C8B-B14F-4D97-AF65-F5344CB8AC3E}">
        <p14:creationId xmlns:p14="http://schemas.microsoft.com/office/powerpoint/2010/main" val="355104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tr-TR" dirty="0" smtClean="0"/>
          </a:p>
        </p:txBody>
      </p:sp>
      <p:sp>
        <p:nvSpPr>
          <p:cNvPr id="4" name="Slide Number Placeholder 3"/>
          <p:cNvSpPr>
            <a:spLocks noGrp="1"/>
          </p:cNvSpPr>
          <p:nvPr>
            <p:ph type="sldNum" sz="quarter" idx="10"/>
          </p:nvPr>
        </p:nvSpPr>
        <p:spPr/>
        <p:txBody>
          <a:bodyPr/>
          <a:lstStyle/>
          <a:p>
            <a:fld id="{EC6EAC7D-5A89-47C2-8ABA-56C9C2DEF7A4}"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Alımdan sonraki ilk saatlerde sarhoşluk </a:t>
            </a:r>
            <a:r>
              <a:rPr lang="tr-TR" sz="1200" kern="1200" dirty="0" err="1" smtClean="0">
                <a:solidFill>
                  <a:schemeClr val="tx1"/>
                </a:solidFill>
                <a:effectLst/>
                <a:latin typeface="+mn-lt"/>
                <a:ea typeface="+mn-ea"/>
                <a:cs typeface="+mn-cs"/>
              </a:rPr>
              <a:t>gastrointestinal</a:t>
            </a:r>
            <a:r>
              <a:rPr lang="tr-TR" sz="1200" kern="1200" dirty="0" smtClean="0">
                <a:solidFill>
                  <a:schemeClr val="tx1"/>
                </a:solidFill>
                <a:effectLst/>
                <a:latin typeface="+mn-lt"/>
                <a:ea typeface="+mn-ea"/>
                <a:cs typeface="+mn-cs"/>
              </a:rPr>
              <a:t> bulgular (bulantı ve kusma) ve </a:t>
            </a:r>
            <a:r>
              <a:rPr lang="tr-TR" sz="1200" kern="1200" dirty="0" err="1" smtClean="0">
                <a:solidFill>
                  <a:schemeClr val="tx1"/>
                </a:solidFill>
                <a:effectLst/>
                <a:latin typeface="+mn-lt"/>
                <a:ea typeface="+mn-ea"/>
                <a:cs typeface="+mn-cs"/>
              </a:rPr>
              <a:t>osmolar</a:t>
            </a:r>
            <a:r>
              <a:rPr lang="tr-TR" sz="1200" kern="1200" dirty="0" smtClean="0">
                <a:solidFill>
                  <a:schemeClr val="tx1"/>
                </a:solidFill>
                <a:effectLst/>
                <a:latin typeface="+mn-lt"/>
                <a:ea typeface="+mn-ea"/>
                <a:cs typeface="+mn-cs"/>
              </a:rPr>
              <a:t> açıkta belirgin yükselme vardır. </a:t>
            </a:r>
            <a:r>
              <a:rPr lang="tr-TR" sz="1200" kern="1200" dirty="0" err="1" smtClean="0">
                <a:solidFill>
                  <a:schemeClr val="tx1"/>
                </a:solidFill>
                <a:effectLst/>
                <a:latin typeface="+mn-lt"/>
                <a:ea typeface="+mn-ea"/>
                <a:cs typeface="+mn-cs"/>
              </a:rPr>
              <a:t>Metanolün</a:t>
            </a:r>
            <a:r>
              <a:rPr lang="tr-TR" sz="1200" kern="1200" dirty="0" smtClean="0">
                <a:solidFill>
                  <a:schemeClr val="tx1"/>
                </a:solidFill>
                <a:effectLst/>
                <a:latin typeface="+mn-lt"/>
                <a:ea typeface="+mn-ea"/>
                <a:cs typeface="+mn-cs"/>
              </a:rPr>
              <a:t> kendisi </a:t>
            </a:r>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olmadığı için formik asit </a:t>
            </a:r>
            <a:r>
              <a:rPr lang="tr-TR" sz="1200" kern="1200" dirty="0" err="1" smtClean="0">
                <a:solidFill>
                  <a:schemeClr val="tx1"/>
                </a:solidFill>
                <a:effectLst/>
                <a:latin typeface="+mn-lt"/>
                <a:ea typeface="+mn-ea"/>
                <a:cs typeface="+mn-cs"/>
              </a:rPr>
              <a:t>metabolizasyonu</a:t>
            </a:r>
            <a:r>
              <a:rPr lang="tr-TR" sz="1200" kern="1200" dirty="0" smtClean="0">
                <a:solidFill>
                  <a:schemeClr val="tx1"/>
                </a:solidFill>
                <a:effectLst/>
                <a:latin typeface="+mn-lt"/>
                <a:ea typeface="+mn-ea"/>
                <a:cs typeface="+mn-cs"/>
              </a:rPr>
              <a:t> sonrası asıl </a:t>
            </a:r>
            <a:r>
              <a:rPr lang="tr-TR" sz="1200" kern="1200" dirty="0" err="1" smtClean="0">
                <a:solidFill>
                  <a:schemeClr val="tx1"/>
                </a:solidFill>
                <a:effectLst/>
                <a:latin typeface="+mn-lt"/>
                <a:ea typeface="+mn-ea"/>
                <a:cs typeface="+mn-cs"/>
              </a:rPr>
              <a:t>toksisite</a:t>
            </a:r>
            <a:r>
              <a:rPr lang="tr-TR" sz="1200" kern="1200" dirty="0" smtClean="0">
                <a:solidFill>
                  <a:schemeClr val="tx1"/>
                </a:solidFill>
                <a:effectLst/>
                <a:latin typeface="+mn-lt"/>
                <a:ea typeface="+mn-ea"/>
                <a:cs typeface="+mn-cs"/>
              </a:rPr>
              <a:t> oluştuğu için klinik belirti ve bulgular 12-24 saat kadar gecikebilir. Buna da </a:t>
            </a:r>
            <a:r>
              <a:rPr lang="tr-TR" sz="1200" kern="1200" dirty="0" err="1" smtClean="0">
                <a:solidFill>
                  <a:schemeClr val="tx1"/>
                </a:solidFill>
                <a:effectLst/>
                <a:latin typeface="+mn-lt"/>
                <a:ea typeface="+mn-ea"/>
                <a:cs typeface="+mn-cs"/>
              </a:rPr>
              <a:t>latent</a:t>
            </a:r>
            <a:r>
              <a:rPr lang="tr-TR" sz="1200" kern="1200" dirty="0" smtClean="0">
                <a:solidFill>
                  <a:schemeClr val="tx1"/>
                </a:solidFill>
                <a:effectLst/>
                <a:latin typeface="+mn-lt"/>
                <a:ea typeface="+mn-ea"/>
                <a:cs typeface="+mn-cs"/>
              </a:rPr>
              <a:t> evre adı verilir ve bu evre 3-30 saat arası olabilir. Ardından klinik </a:t>
            </a:r>
            <a:r>
              <a:rPr lang="tr-TR" sz="1200" kern="1200" dirty="0" err="1" smtClean="0">
                <a:solidFill>
                  <a:schemeClr val="tx1"/>
                </a:solidFill>
                <a:effectLst/>
                <a:latin typeface="+mn-lt"/>
                <a:ea typeface="+mn-ea"/>
                <a:cs typeface="+mn-cs"/>
              </a:rPr>
              <a:t>toksisite</a:t>
            </a:r>
            <a:r>
              <a:rPr lang="tr-TR" sz="1200" kern="1200" dirty="0" smtClean="0">
                <a:solidFill>
                  <a:schemeClr val="tx1"/>
                </a:solidFill>
                <a:effectLst/>
                <a:latin typeface="+mn-lt"/>
                <a:ea typeface="+mn-ea"/>
                <a:cs typeface="+mn-cs"/>
              </a:rPr>
              <a:t> belirgin hale gelir. Ciddi anyon açıklı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sss</a:t>
            </a:r>
            <a:r>
              <a:rPr lang="tr-TR" sz="1200" kern="1200" dirty="0" smtClean="0">
                <a:solidFill>
                  <a:schemeClr val="tx1"/>
                </a:solidFill>
                <a:effectLst/>
                <a:latin typeface="+mn-lt"/>
                <a:ea typeface="+mn-ea"/>
                <a:cs typeface="+mn-cs"/>
              </a:rPr>
              <a:t> depresyonu ve görsel değişiklikler en belirgin olanlarıdır.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22</a:t>
            </a:fld>
            <a:endParaRPr lang="tr-TR"/>
          </a:p>
        </p:txBody>
      </p:sp>
    </p:spTree>
    <p:extLst>
      <p:ext uri="{BB962C8B-B14F-4D97-AF65-F5344CB8AC3E}">
        <p14:creationId xmlns:p14="http://schemas.microsoft.com/office/powerpoint/2010/main" val="2008180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Yine bu dönemde baş ağrısı, </a:t>
            </a:r>
            <a:r>
              <a:rPr lang="tr-TR" sz="1200" kern="1200" dirty="0" err="1" smtClean="0">
                <a:solidFill>
                  <a:schemeClr val="tx1"/>
                </a:solidFill>
                <a:effectLst/>
                <a:latin typeface="+mn-lt"/>
                <a:ea typeface="+mn-ea"/>
                <a:cs typeface="+mn-cs"/>
              </a:rPr>
              <a:t>vertigo</a:t>
            </a:r>
            <a:r>
              <a:rPr lang="tr-TR" sz="1200" kern="1200" dirty="0" smtClean="0">
                <a:solidFill>
                  <a:schemeClr val="tx1"/>
                </a:solidFill>
                <a:effectLst/>
                <a:latin typeface="+mn-lt"/>
                <a:ea typeface="+mn-ea"/>
                <a:cs typeface="+mn-cs"/>
              </a:rPr>
              <a:t> ve nöbet te görülebilir. Oküler </a:t>
            </a:r>
            <a:r>
              <a:rPr lang="tr-TR" sz="1200" kern="1200" dirty="0" err="1" smtClean="0">
                <a:solidFill>
                  <a:schemeClr val="tx1"/>
                </a:solidFill>
                <a:effectLst/>
                <a:latin typeface="+mn-lt"/>
                <a:ea typeface="+mn-ea"/>
                <a:cs typeface="+mn-cs"/>
              </a:rPr>
              <a:t>toksisite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fotofobi</a:t>
            </a:r>
            <a:r>
              <a:rPr lang="tr-TR" sz="1200" kern="1200" dirty="0" smtClean="0">
                <a:solidFill>
                  <a:schemeClr val="tx1"/>
                </a:solidFill>
                <a:effectLst/>
                <a:latin typeface="+mn-lt"/>
                <a:ea typeface="+mn-ea"/>
                <a:cs typeface="+mn-cs"/>
              </a:rPr>
              <a:t>, bulanık görme ya da kar yağdı manzarası şeklinde ifade edilebilir. Muayenede </a:t>
            </a:r>
            <a:r>
              <a:rPr lang="tr-TR" sz="1200" kern="1200" dirty="0" err="1" smtClean="0">
                <a:solidFill>
                  <a:schemeClr val="tx1"/>
                </a:solidFill>
                <a:effectLst/>
                <a:latin typeface="+mn-lt"/>
                <a:ea typeface="+mn-ea"/>
                <a:cs typeface="+mn-cs"/>
              </a:rPr>
              <a:t>pupilödemi</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midriazis</a:t>
            </a:r>
            <a:r>
              <a:rPr lang="tr-TR" sz="1200" kern="1200" dirty="0" smtClean="0">
                <a:solidFill>
                  <a:schemeClr val="tx1"/>
                </a:solidFill>
                <a:effectLst/>
                <a:latin typeface="+mn-lt"/>
                <a:ea typeface="+mn-ea"/>
                <a:cs typeface="+mn-cs"/>
              </a:rPr>
              <a:t>, görme alanında daralma ve körlük saptanabilir. </a:t>
            </a:r>
          </a:p>
          <a:p>
            <a:r>
              <a:rPr lang="tr-TR" sz="1200" kern="1200" dirty="0" err="1" smtClean="0">
                <a:solidFill>
                  <a:schemeClr val="tx1"/>
                </a:solidFill>
                <a:effectLst/>
                <a:latin typeface="+mn-lt"/>
                <a:ea typeface="+mn-ea"/>
                <a:cs typeface="+mn-cs"/>
              </a:rPr>
              <a:t>Kardiyovasküler</a:t>
            </a:r>
            <a:r>
              <a:rPr lang="tr-TR" sz="1200" kern="1200" dirty="0" smtClean="0">
                <a:solidFill>
                  <a:schemeClr val="tx1"/>
                </a:solidFill>
                <a:effectLst/>
                <a:latin typeface="+mn-lt"/>
                <a:ea typeface="+mn-ea"/>
                <a:cs typeface="+mn-cs"/>
              </a:rPr>
              <a:t> olarak taşikardi ve hipotansiyon sıktır. İlk başta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asidozu</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kompanze</a:t>
            </a:r>
            <a:r>
              <a:rPr lang="tr-TR" sz="1200" kern="1200" dirty="0" smtClean="0">
                <a:solidFill>
                  <a:schemeClr val="tx1"/>
                </a:solidFill>
                <a:effectLst/>
                <a:latin typeface="+mn-lt"/>
                <a:ea typeface="+mn-ea"/>
                <a:cs typeface="+mn-cs"/>
              </a:rPr>
              <a:t> etmek için </a:t>
            </a:r>
            <a:r>
              <a:rPr lang="tr-TR" sz="1200" kern="1200" dirty="0" err="1" smtClean="0">
                <a:solidFill>
                  <a:schemeClr val="tx1"/>
                </a:solidFill>
                <a:effectLst/>
                <a:latin typeface="+mn-lt"/>
                <a:ea typeface="+mn-ea"/>
                <a:cs typeface="+mn-cs"/>
              </a:rPr>
              <a:t>takipne</a:t>
            </a:r>
            <a:r>
              <a:rPr lang="tr-TR" sz="1200" kern="1200" dirty="0" smtClean="0">
                <a:solidFill>
                  <a:schemeClr val="tx1"/>
                </a:solidFill>
                <a:effectLst/>
                <a:latin typeface="+mn-lt"/>
                <a:ea typeface="+mn-ea"/>
                <a:cs typeface="+mn-cs"/>
              </a:rPr>
              <a:t> ve nefes darlığı olabilir. zamanla solunum yetmezliği gelişebilir. </a:t>
            </a:r>
          </a:p>
          <a:p>
            <a:r>
              <a:rPr lang="tr-TR" sz="1200" kern="1200" dirty="0" smtClean="0">
                <a:solidFill>
                  <a:schemeClr val="tx1"/>
                </a:solidFill>
                <a:effectLst/>
                <a:latin typeface="+mn-lt"/>
                <a:ea typeface="+mn-ea"/>
                <a:cs typeface="+mn-cs"/>
              </a:rPr>
              <a:t>GIS </a:t>
            </a:r>
            <a:r>
              <a:rPr lang="tr-TR" sz="1200" kern="1200" dirty="0" err="1" smtClean="0">
                <a:solidFill>
                  <a:schemeClr val="tx1"/>
                </a:solidFill>
                <a:effectLst/>
                <a:latin typeface="+mn-lt"/>
                <a:ea typeface="+mn-ea"/>
                <a:cs typeface="+mn-cs"/>
              </a:rPr>
              <a:t>irritan</a:t>
            </a:r>
            <a:r>
              <a:rPr lang="tr-TR" sz="1200" kern="1200" dirty="0" smtClean="0">
                <a:solidFill>
                  <a:schemeClr val="tx1"/>
                </a:solidFill>
                <a:effectLst/>
                <a:latin typeface="+mn-lt"/>
                <a:ea typeface="+mn-ea"/>
                <a:cs typeface="+mn-cs"/>
              </a:rPr>
              <a:t> olduğu için karın ağrısı, kusma sıktır. Gastrit, </a:t>
            </a:r>
            <a:r>
              <a:rPr lang="tr-TR" sz="1200" kern="1200" dirty="0" err="1" smtClean="0">
                <a:solidFill>
                  <a:schemeClr val="tx1"/>
                </a:solidFill>
                <a:effectLst/>
                <a:latin typeface="+mn-lt"/>
                <a:ea typeface="+mn-ea"/>
                <a:cs typeface="+mn-cs"/>
              </a:rPr>
              <a:t>pankreatit</a:t>
            </a:r>
            <a:r>
              <a:rPr lang="tr-TR" sz="1200" kern="1200" dirty="0" smtClean="0">
                <a:solidFill>
                  <a:schemeClr val="tx1"/>
                </a:solidFill>
                <a:effectLst/>
                <a:latin typeface="+mn-lt"/>
                <a:ea typeface="+mn-ea"/>
                <a:cs typeface="+mn-cs"/>
              </a:rPr>
              <a:t> eşlik edebilir. </a:t>
            </a:r>
            <a:r>
              <a:rPr lang="tr-TR" sz="1200" kern="1200" dirty="0" err="1" smtClean="0">
                <a:solidFill>
                  <a:schemeClr val="tx1"/>
                </a:solidFill>
                <a:effectLst/>
                <a:latin typeface="+mn-lt"/>
                <a:ea typeface="+mn-ea"/>
                <a:cs typeface="+mn-cs"/>
              </a:rPr>
              <a:t>Rabdomiyoliz</a:t>
            </a:r>
            <a:r>
              <a:rPr lang="tr-TR" sz="1200" kern="1200" dirty="0" smtClean="0">
                <a:solidFill>
                  <a:schemeClr val="tx1"/>
                </a:solidFill>
                <a:effectLst/>
                <a:latin typeface="+mn-lt"/>
                <a:ea typeface="+mn-ea"/>
                <a:cs typeface="+mn-cs"/>
              </a:rPr>
              <a:t>, böbrek yetmezliği şok ve koma ciddi olgularda ortaya çıkar. </a:t>
            </a:r>
          </a:p>
          <a:p>
            <a:r>
              <a:rPr lang="tr-TR" sz="1200" kern="1200" dirty="0" smtClean="0">
                <a:solidFill>
                  <a:schemeClr val="tx1"/>
                </a:solidFill>
                <a:effectLst/>
                <a:latin typeface="+mn-lt"/>
                <a:ea typeface="+mn-ea"/>
                <a:cs typeface="+mn-cs"/>
              </a:rPr>
              <a:t>Beyin BT çekildiğinde </a:t>
            </a:r>
            <a:r>
              <a:rPr lang="tr-TR" sz="1200" kern="1200" dirty="0" err="1" smtClean="0">
                <a:solidFill>
                  <a:schemeClr val="tx1"/>
                </a:solidFill>
                <a:effectLst/>
                <a:latin typeface="+mn-lt"/>
                <a:ea typeface="+mn-ea"/>
                <a:cs typeface="+mn-cs"/>
              </a:rPr>
              <a:t>putamen</a:t>
            </a:r>
            <a:r>
              <a:rPr lang="tr-TR" sz="1200" kern="1200" dirty="0" smtClean="0">
                <a:solidFill>
                  <a:schemeClr val="tx1"/>
                </a:solidFill>
                <a:effectLst/>
                <a:latin typeface="+mn-lt"/>
                <a:ea typeface="+mn-ea"/>
                <a:cs typeface="+mn-cs"/>
              </a:rPr>
              <a:t> nekrozu, </a:t>
            </a:r>
            <a:r>
              <a:rPr lang="tr-TR" sz="1200" kern="1200" dirty="0" err="1" smtClean="0">
                <a:solidFill>
                  <a:schemeClr val="tx1"/>
                </a:solidFill>
                <a:effectLst/>
                <a:latin typeface="+mn-lt"/>
                <a:ea typeface="+mn-ea"/>
                <a:cs typeface="+mn-cs"/>
              </a:rPr>
              <a:t>subkortikal</a:t>
            </a:r>
            <a:r>
              <a:rPr lang="tr-TR" sz="1200" kern="1200" dirty="0" smtClean="0">
                <a:solidFill>
                  <a:schemeClr val="tx1"/>
                </a:solidFill>
                <a:effectLst/>
                <a:latin typeface="+mn-lt"/>
                <a:ea typeface="+mn-ea"/>
                <a:cs typeface="+mn-cs"/>
              </a:rPr>
              <a:t> beyaz cevherde hasar görülebilir. Geç dönemde </a:t>
            </a:r>
            <a:r>
              <a:rPr lang="tr-TR" sz="1200" kern="1200" dirty="0" err="1" smtClean="0">
                <a:solidFill>
                  <a:schemeClr val="tx1"/>
                </a:solidFill>
                <a:effectLst/>
                <a:latin typeface="+mn-lt"/>
                <a:ea typeface="+mn-ea"/>
                <a:cs typeface="+mn-cs"/>
              </a:rPr>
              <a:t>parkinsonizm</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periferal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nöropatiler</a:t>
            </a:r>
            <a:r>
              <a:rPr lang="tr-TR" sz="1200" kern="1200" dirty="0" smtClean="0">
                <a:solidFill>
                  <a:schemeClr val="tx1"/>
                </a:solidFill>
                <a:effectLst/>
                <a:latin typeface="+mn-lt"/>
                <a:ea typeface="+mn-ea"/>
                <a:cs typeface="+mn-cs"/>
              </a:rPr>
              <a:t> ortaya çıkabilir. </a:t>
            </a: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23</a:t>
            </a:fld>
            <a:endParaRPr lang="tr-TR"/>
          </a:p>
        </p:txBody>
      </p:sp>
    </p:spTree>
    <p:extLst>
      <p:ext uri="{BB962C8B-B14F-4D97-AF65-F5344CB8AC3E}">
        <p14:creationId xmlns:p14="http://schemas.microsoft.com/office/powerpoint/2010/main" val="2913357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24</a:t>
            </a:fld>
            <a:endParaRPr lang="tr-TR"/>
          </a:p>
        </p:txBody>
      </p:sp>
    </p:spTree>
    <p:extLst>
      <p:ext uri="{BB962C8B-B14F-4D97-AF65-F5344CB8AC3E}">
        <p14:creationId xmlns:p14="http://schemas.microsoft.com/office/powerpoint/2010/main" val="2155118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Tanı için en iyi test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düzeyinin ölçülmesidir. Belirti ve bulguları olmayan bireylerde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20 mg/dl altındadır. Bu düzey aşılınca SSS depresyon bulguları görülmeye başlar. Oküler belirti ve bulgular 50 mg/dl üzerinde ortaya çıkarken 150-200 mg/dl üzeri değerler ölümcüldür. Buna rağmen düzey ölçüm zamanı ile alım arasında geçen süre mutlaka dikkate alınmalıdır. Alımdan sonraki 3. saatte ölçülen 50 mg/dl düzeyi ,12. saatte ölçülen benzer düzeyden daha az bir alımı düşündürmelidir.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25</a:t>
            </a:fld>
            <a:endParaRPr lang="tr-TR"/>
          </a:p>
        </p:txBody>
      </p:sp>
    </p:spTree>
    <p:extLst>
      <p:ext uri="{BB962C8B-B14F-4D97-AF65-F5344CB8AC3E}">
        <p14:creationId xmlns:p14="http://schemas.microsoft.com/office/powerpoint/2010/main" val="4103586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Kan etanol düzeyi, kan gazı analizi, böbrek ve karaciğer fonksiyon testleri, serum elektrolit düzeyleri, serum </a:t>
            </a:r>
            <a:r>
              <a:rPr lang="tr-TR" sz="1200" kern="1200" dirty="0" err="1" smtClean="0">
                <a:solidFill>
                  <a:schemeClr val="tx1"/>
                </a:solidFill>
                <a:effectLst/>
                <a:latin typeface="+mn-lt"/>
                <a:ea typeface="+mn-ea"/>
                <a:cs typeface="+mn-cs"/>
              </a:rPr>
              <a:t>ozmolaritesi</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kreatin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kinaz</a:t>
            </a:r>
            <a:r>
              <a:rPr lang="tr-TR" sz="1200" kern="1200" dirty="0" smtClean="0">
                <a:solidFill>
                  <a:schemeClr val="tx1"/>
                </a:solidFill>
                <a:effectLst/>
                <a:latin typeface="+mn-lt"/>
                <a:ea typeface="+mn-ea"/>
                <a:cs typeface="+mn-cs"/>
              </a:rPr>
              <a:t> gibi kas enzimleri, serum keton ve </a:t>
            </a:r>
            <a:r>
              <a:rPr lang="tr-TR" sz="1200" kern="1200" dirty="0" err="1" smtClean="0">
                <a:solidFill>
                  <a:schemeClr val="tx1"/>
                </a:solidFill>
                <a:effectLst/>
                <a:latin typeface="+mn-lt"/>
                <a:ea typeface="+mn-ea"/>
                <a:cs typeface="+mn-cs"/>
              </a:rPr>
              <a:t>laktat</a:t>
            </a:r>
            <a:r>
              <a:rPr lang="tr-TR" sz="1200" kern="1200" dirty="0" smtClean="0">
                <a:solidFill>
                  <a:schemeClr val="tx1"/>
                </a:solidFill>
                <a:effectLst/>
                <a:latin typeface="+mn-lt"/>
                <a:ea typeface="+mn-ea"/>
                <a:cs typeface="+mn-cs"/>
              </a:rPr>
              <a:t> düzeyleri yararlı olacaktır. </a:t>
            </a:r>
          </a:p>
          <a:p>
            <a:r>
              <a:rPr lang="tr-TR" sz="1200" kern="1200" dirty="0" smtClean="0">
                <a:solidFill>
                  <a:schemeClr val="tx1"/>
                </a:solidFill>
                <a:effectLst/>
                <a:latin typeface="+mn-lt"/>
                <a:ea typeface="+mn-ea"/>
                <a:cs typeface="+mn-cs"/>
              </a:rPr>
              <a:t>Başlangıçta parmak ucu kan şekeri ölçülüp hipoglisemi dışlanmalıdır. Açıklanamayan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asidozu</a:t>
            </a:r>
            <a:r>
              <a:rPr lang="tr-TR" sz="1200" kern="1200" dirty="0" smtClean="0">
                <a:solidFill>
                  <a:schemeClr val="tx1"/>
                </a:solidFill>
                <a:effectLst/>
                <a:latin typeface="+mn-lt"/>
                <a:ea typeface="+mn-ea"/>
                <a:cs typeface="+mn-cs"/>
              </a:rPr>
              <a:t> olan bireylerde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mutlaka düşünülmelidir. </a:t>
            </a: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26</a:t>
            </a:fld>
            <a:endParaRPr lang="tr-TR"/>
          </a:p>
        </p:txBody>
      </p:sp>
    </p:spTree>
    <p:extLst>
      <p:ext uri="{BB962C8B-B14F-4D97-AF65-F5344CB8AC3E}">
        <p14:creationId xmlns:p14="http://schemas.microsoft.com/office/powerpoint/2010/main" val="4113173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Bir çok hastanede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ölçülememektedir. Bu nedenle </a:t>
            </a:r>
            <a:r>
              <a:rPr lang="tr-TR" sz="1200" kern="1200" dirty="0" err="1" smtClean="0">
                <a:solidFill>
                  <a:schemeClr val="tx1"/>
                </a:solidFill>
                <a:effectLst/>
                <a:latin typeface="+mn-lt"/>
                <a:ea typeface="+mn-ea"/>
                <a:cs typeface="+mn-cs"/>
              </a:rPr>
              <a:t>osmolar</a:t>
            </a:r>
            <a:r>
              <a:rPr lang="tr-TR" sz="1200" kern="1200" dirty="0" smtClean="0">
                <a:solidFill>
                  <a:schemeClr val="tx1"/>
                </a:solidFill>
                <a:effectLst/>
                <a:latin typeface="+mn-lt"/>
                <a:ea typeface="+mn-ea"/>
                <a:cs typeface="+mn-cs"/>
              </a:rPr>
              <a:t> açık ve anyon açığı ile tahmini bir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hesaplanabilir.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 ölçülen serum </a:t>
            </a:r>
            <a:r>
              <a:rPr lang="tr-TR" sz="1200" kern="1200" dirty="0" err="1" smtClean="0">
                <a:solidFill>
                  <a:schemeClr val="tx1"/>
                </a:solidFill>
                <a:effectLst/>
                <a:latin typeface="+mn-lt"/>
                <a:ea typeface="+mn-ea"/>
                <a:cs typeface="+mn-cs"/>
              </a:rPr>
              <a:t>ozmolaritesi</a:t>
            </a:r>
            <a:r>
              <a:rPr lang="tr-TR" sz="1200" kern="1200" dirty="0" smtClean="0">
                <a:solidFill>
                  <a:schemeClr val="tx1"/>
                </a:solidFill>
                <a:effectLst/>
                <a:latin typeface="+mn-lt"/>
                <a:ea typeface="+mn-ea"/>
                <a:cs typeface="+mn-cs"/>
              </a:rPr>
              <a:t> – hesaplanan serum </a:t>
            </a:r>
            <a:r>
              <a:rPr lang="tr-TR" sz="1200" kern="1200" dirty="0" err="1" smtClean="0">
                <a:solidFill>
                  <a:schemeClr val="tx1"/>
                </a:solidFill>
                <a:effectLst/>
                <a:latin typeface="+mn-lt"/>
                <a:ea typeface="+mn-ea"/>
                <a:cs typeface="+mn-cs"/>
              </a:rPr>
              <a:t>ozmolaritesi</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Doğru hesap için serum etanol düzeyi, glikoz, BUN ve sodyum ile beraber eş zamanlı serum </a:t>
            </a:r>
            <a:r>
              <a:rPr lang="tr-TR" sz="1200" kern="1200" dirty="0" err="1" smtClean="0">
                <a:solidFill>
                  <a:schemeClr val="tx1"/>
                </a:solidFill>
                <a:effectLst/>
                <a:latin typeface="+mn-lt"/>
                <a:ea typeface="+mn-ea"/>
                <a:cs typeface="+mn-cs"/>
              </a:rPr>
              <a:t>ozmolaritesi</a:t>
            </a:r>
            <a:r>
              <a:rPr lang="tr-TR" sz="1200" kern="1200" dirty="0" smtClean="0">
                <a:solidFill>
                  <a:schemeClr val="tx1"/>
                </a:solidFill>
                <a:effectLst/>
                <a:latin typeface="+mn-lt"/>
                <a:ea typeface="+mn-ea"/>
                <a:cs typeface="+mn-cs"/>
              </a:rPr>
              <a:t> de istenmelidir. Laboratuvarlar arası ve hesaplamalar arası farklardan dolayı bireysel farklar sıktır. Bu nedenle 10 </a:t>
            </a:r>
            <a:r>
              <a:rPr lang="tr-TR" sz="1200" kern="1200" dirty="0" err="1" smtClean="0">
                <a:solidFill>
                  <a:schemeClr val="tx1"/>
                </a:solidFill>
                <a:effectLst/>
                <a:latin typeface="+mn-lt"/>
                <a:ea typeface="+mn-ea"/>
                <a:cs typeface="+mn-cs"/>
              </a:rPr>
              <a:t>mOsm</a:t>
            </a:r>
            <a:r>
              <a:rPr lang="tr-TR" sz="1200" kern="1200" dirty="0" smtClean="0">
                <a:solidFill>
                  <a:schemeClr val="tx1"/>
                </a:solidFill>
                <a:effectLst/>
                <a:latin typeface="+mn-lt"/>
                <a:ea typeface="+mn-ea"/>
                <a:cs typeface="+mn-cs"/>
              </a:rPr>
              <a:t>/kg’dan daha fazla bir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olması </a:t>
            </a:r>
            <a:r>
              <a:rPr lang="tr-TR" sz="1200" kern="1200" dirty="0" err="1" smtClean="0">
                <a:solidFill>
                  <a:schemeClr val="tx1"/>
                </a:solidFill>
                <a:effectLst/>
                <a:latin typeface="+mn-lt"/>
                <a:ea typeface="+mn-ea"/>
                <a:cs typeface="+mn-cs"/>
              </a:rPr>
              <a:t>toksisiteyi</a:t>
            </a:r>
            <a:r>
              <a:rPr lang="tr-TR" sz="1200" kern="1200" dirty="0" smtClean="0">
                <a:solidFill>
                  <a:schemeClr val="tx1"/>
                </a:solidFill>
                <a:effectLst/>
                <a:latin typeface="+mn-lt"/>
                <a:ea typeface="+mn-ea"/>
                <a:cs typeface="+mn-cs"/>
              </a:rPr>
              <a:t> kuvvetle düşündürür. Eğer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50 </a:t>
            </a:r>
            <a:r>
              <a:rPr lang="tr-TR" sz="1200" kern="1200" dirty="0" err="1" smtClean="0">
                <a:solidFill>
                  <a:schemeClr val="tx1"/>
                </a:solidFill>
                <a:effectLst/>
                <a:latin typeface="+mn-lt"/>
                <a:ea typeface="+mn-ea"/>
                <a:cs typeface="+mn-cs"/>
              </a:rPr>
              <a:t>mOsm</a:t>
            </a:r>
            <a:r>
              <a:rPr lang="tr-TR" sz="1200" kern="1200" dirty="0" smtClean="0">
                <a:solidFill>
                  <a:schemeClr val="tx1"/>
                </a:solidFill>
                <a:effectLst/>
                <a:latin typeface="+mn-lt"/>
                <a:ea typeface="+mn-ea"/>
                <a:cs typeface="+mn-cs"/>
              </a:rPr>
              <a:t>/kg’dan fazla ise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nu kuvvetle göstermektedir. </a:t>
            </a:r>
          </a:p>
          <a:p>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ana maddeye yani </a:t>
            </a:r>
            <a:r>
              <a:rPr lang="tr-TR" sz="1200" kern="1200" dirty="0" err="1" smtClean="0">
                <a:solidFill>
                  <a:schemeClr val="tx1"/>
                </a:solidFill>
                <a:effectLst/>
                <a:latin typeface="+mn-lt"/>
                <a:ea typeface="+mn-ea"/>
                <a:cs typeface="+mn-cs"/>
              </a:rPr>
              <a:t>metanolün</a:t>
            </a:r>
            <a:r>
              <a:rPr lang="tr-TR" sz="1200" kern="1200" dirty="0" smtClean="0">
                <a:solidFill>
                  <a:schemeClr val="tx1"/>
                </a:solidFill>
                <a:effectLst/>
                <a:latin typeface="+mn-lt"/>
                <a:ea typeface="+mn-ea"/>
                <a:cs typeface="+mn-cs"/>
              </a:rPr>
              <a:t> serumdaki varlığına bağlıdır.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27</a:t>
            </a:fld>
            <a:endParaRPr lang="tr-TR"/>
          </a:p>
        </p:txBody>
      </p:sp>
    </p:spTree>
    <p:extLst>
      <p:ext uri="{BB962C8B-B14F-4D97-AF65-F5344CB8AC3E}">
        <p14:creationId xmlns:p14="http://schemas.microsoft.com/office/powerpoint/2010/main" val="69351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Daha önce alınmış ve kenarda bekleyen bir serum örneği ile serum </a:t>
            </a:r>
            <a:r>
              <a:rPr lang="tr-TR" sz="1200" kern="1200" dirty="0" err="1" smtClean="0">
                <a:solidFill>
                  <a:schemeClr val="tx1"/>
                </a:solidFill>
                <a:effectLst/>
                <a:latin typeface="+mn-lt"/>
                <a:ea typeface="+mn-ea"/>
                <a:cs typeface="+mn-cs"/>
              </a:rPr>
              <a:t>ozmolaritesi</a:t>
            </a:r>
            <a:r>
              <a:rPr lang="tr-TR" sz="1200" kern="1200" dirty="0" smtClean="0">
                <a:solidFill>
                  <a:schemeClr val="tx1"/>
                </a:solidFill>
                <a:effectLst/>
                <a:latin typeface="+mn-lt"/>
                <a:ea typeface="+mn-ea"/>
                <a:cs typeface="+mn-cs"/>
              </a:rPr>
              <a:t> ölçümü yapmak kesinlikle hatalıdır. Çünkü </a:t>
            </a:r>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alkoller </a:t>
            </a:r>
            <a:r>
              <a:rPr lang="tr-TR" sz="1200" kern="1200" dirty="0" err="1" smtClean="0">
                <a:solidFill>
                  <a:schemeClr val="tx1"/>
                </a:solidFill>
                <a:effectLst/>
                <a:latin typeface="+mn-lt"/>
                <a:ea typeface="+mn-ea"/>
                <a:cs typeface="+mn-cs"/>
              </a:rPr>
              <a:t>volatil</a:t>
            </a:r>
            <a:r>
              <a:rPr lang="tr-TR" sz="1200" kern="1200" dirty="0" smtClean="0">
                <a:solidFill>
                  <a:schemeClr val="tx1"/>
                </a:solidFill>
                <a:effectLst/>
                <a:latin typeface="+mn-lt"/>
                <a:ea typeface="+mn-ea"/>
                <a:cs typeface="+mn-cs"/>
              </a:rPr>
              <a:t> olduğu için uçacak ve hatalı sonuç vereceklerdir.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çık yararlı olmasına rağmen tanıyı koymak konusunda güvenilir değildir. </a:t>
            </a:r>
            <a:r>
              <a:rPr lang="tr-TR" sz="1200" kern="1200" dirty="0" err="1" smtClean="0">
                <a:solidFill>
                  <a:schemeClr val="tx1"/>
                </a:solidFill>
                <a:effectLst/>
                <a:latin typeface="+mn-lt"/>
                <a:ea typeface="+mn-ea"/>
                <a:cs typeface="+mn-cs"/>
              </a:rPr>
              <a:t>Ketoasidoz</a:t>
            </a:r>
            <a:r>
              <a:rPr lang="tr-TR" sz="1200" kern="1200" dirty="0" smtClean="0">
                <a:solidFill>
                  <a:schemeClr val="tx1"/>
                </a:solidFill>
                <a:effectLst/>
                <a:latin typeface="+mn-lt"/>
                <a:ea typeface="+mn-ea"/>
                <a:cs typeface="+mn-cs"/>
              </a:rPr>
              <a:t>, şok ve </a:t>
            </a:r>
            <a:r>
              <a:rPr lang="tr-TR" sz="1200" kern="1200" dirty="0" err="1" smtClean="0">
                <a:solidFill>
                  <a:schemeClr val="tx1"/>
                </a:solidFill>
                <a:effectLst/>
                <a:latin typeface="+mn-lt"/>
                <a:ea typeface="+mn-ea"/>
                <a:cs typeface="+mn-cs"/>
              </a:rPr>
              <a:t>sepsis</a:t>
            </a:r>
            <a:r>
              <a:rPr lang="tr-TR" sz="1200" kern="1200" dirty="0" smtClean="0">
                <a:solidFill>
                  <a:schemeClr val="tx1"/>
                </a:solidFill>
                <a:effectLst/>
                <a:latin typeface="+mn-lt"/>
                <a:ea typeface="+mn-ea"/>
                <a:cs typeface="+mn-cs"/>
              </a:rPr>
              <a:t> gibi sık karşılaşılan birçok durumda artmış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nedeni olabilir. Ek olarak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hesaplanırken etanol düzeyinin unutulması da yanlış sonuçlara yol açmaktadır.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28</a:t>
            </a:fld>
            <a:endParaRPr lang="tr-TR"/>
          </a:p>
        </p:txBody>
      </p:sp>
    </p:spTree>
    <p:extLst>
      <p:ext uri="{BB962C8B-B14F-4D97-AF65-F5344CB8AC3E}">
        <p14:creationId xmlns:p14="http://schemas.microsoft.com/office/powerpoint/2010/main" val="24155832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Metabolizma gerçekleştiği ve </a:t>
            </a:r>
            <a:r>
              <a:rPr lang="tr-TR" sz="1200" kern="1200" dirty="0" err="1" smtClean="0">
                <a:solidFill>
                  <a:schemeClr val="tx1"/>
                </a:solidFill>
                <a:effectLst/>
                <a:latin typeface="+mn-lt"/>
                <a:ea typeface="+mn-ea"/>
                <a:cs typeface="+mn-cs"/>
              </a:rPr>
              <a:t>metabolitler</a:t>
            </a:r>
            <a:r>
              <a:rPr lang="tr-TR" sz="1200" kern="1200" dirty="0" smtClean="0">
                <a:solidFill>
                  <a:schemeClr val="tx1"/>
                </a:solidFill>
                <a:effectLst/>
                <a:latin typeface="+mn-lt"/>
                <a:ea typeface="+mn-ea"/>
                <a:cs typeface="+mn-cs"/>
              </a:rPr>
              <a:t> açığa çıktığı için erken dönemdeki artmış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yerini artmış anyon açığına bırakacaktır. Aradaki bir dönemde ise hastada hem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hem de anyon açığı bulunabilir. </a:t>
            </a:r>
          </a:p>
          <a:p>
            <a:r>
              <a:rPr lang="tr-TR" sz="1200" kern="1200" dirty="0" smtClean="0">
                <a:solidFill>
                  <a:schemeClr val="tx1"/>
                </a:solidFill>
                <a:effectLst/>
                <a:latin typeface="+mn-lt"/>
                <a:ea typeface="+mn-ea"/>
                <a:cs typeface="+mn-cs"/>
              </a:rPr>
              <a:t>Serumdaki pozitif yüklü katyonlar, negatif yüklü anyonlar ile elektriksel olarak dengelenir. Klinik laboratuvarlarda tüm katyon ve anyonlar ölçülmez. Ölçülebilir katyonlar, ölçülebilir anyonlardan fazla olduğu için ölçülebilir katyonlar ile ölçülebilir anyonlar arasında bir açık vardır ve buna anyon açığı denir.  Bu açık genellikle serum proteinleri, fosfat, sülfat, organik asitler ile açıklanır. </a:t>
            </a:r>
          </a:p>
          <a:p>
            <a:r>
              <a:rPr lang="tr-TR" sz="1200" kern="1200" dirty="0" smtClean="0">
                <a:solidFill>
                  <a:schemeClr val="tx1"/>
                </a:solidFill>
                <a:effectLst/>
                <a:latin typeface="+mn-lt"/>
                <a:ea typeface="+mn-ea"/>
                <a:cs typeface="+mn-cs"/>
              </a:rPr>
              <a:t>Anyon açığı = </a:t>
            </a:r>
            <a:r>
              <a:rPr lang="tr-TR" sz="1200" kern="1200" dirty="0" err="1" smtClean="0">
                <a:solidFill>
                  <a:schemeClr val="tx1"/>
                </a:solidFill>
                <a:effectLst/>
                <a:latin typeface="+mn-lt"/>
                <a:ea typeface="+mn-ea"/>
                <a:cs typeface="+mn-cs"/>
              </a:rPr>
              <a:t>Na</a:t>
            </a:r>
            <a:r>
              <a:rPr lang="tr-TR" sz="1200" kern="1200" dirty="0" smtClean="0">
                <a:solidFill>
                  <a:schemeClr val="tx1"/>
                </a:solidFill>
                <a:effectLst/>
                <a:latin typeface="+mn-lt"/>
                <a:ea typeface="+mn-ea"/>
                <a:cs typeface="+mn-cs"/>
              </a:rPr>
              <a:t> – (Cl + HCO3)</a:t>
            </a:r>
          </a:p>
          <a:p>
            <a:r>
              <a:rPr lang="tr-TR" sz="1200" kern="1200" dirty="0" smtClean="0">
                <a:solidFill>
                  <a:schemeClr val="tx1"/>
                </a:solidFill>
                <a:effectLst/>
                <a:latin typeface="+mn-lt"/>
                <a:ea typeface="+mn-ea"/>
                <a:cs typeface="+mn-cs"/>
              </a:rPr>
              <a:t>Bir çok klinik durumda anyon açığı 12-16 </a:t>
            </a:r>
            <a:r>
              <a:rPr lang="tr-TR" sz="1200" kern="1200" dirty="0" err="1" smtClean="0">
                <a:solidFill>
                  <a:schemeClr val="tx1"/>
                </a:solidFill>
                <a:effectLst/>
                <a:latin typeface="+mn-lt"/>
                <a:ea typeface="+mn-ea"/>
                <a:cs typeface="+mn-cs"/>
              </a:rPr>
              <a:t>mEq</a:t>
            </a:r>
            <a:r>
              <a:rPr lang="tr-TR" sz="1200" kern="1200" dirty="0" smtClean="0">
                <a:solidFill>
                  <a:schemeClr val="tx1"/>
                </a:solidFill>
                <a:effectLst/>
                <a:latin typeface="+mn-lt"/>
                <a:ea typeface="+mn-ea"/>
                <a:cs typeface="+mn-cs"/>
              </a:rPr>
              <a:t>/L normal kabul edilir. Bu nedenle 15 </a:t>
            </a:r>
            <a:r>
              <a:rPr lang="tr-TR" sz="1200" kern="1200" dirty="0" err="1" smtClean="0">
                <a:solidFill>
                  <a:schemeClr val="tx1"/>
                </a:solidFill>
                <a:effectLst/>
                <a:latin typeface="+mn-lt"/>
                <a:ea typeface="+mn-ea"/>
                <a:cs typeface="+mn-cs"/>
              </a:rPr>
              <a:t>mEq</a:t>
            </a:r>
            <a:r>
              <a:rPr lang="tr-TR" sz="1200" kern="1200" dirty="0" smtClean="0">
                <a:solidFill>
                  <a:schemeClr val="tx1"/>
                </a:solidFill>
                <a:effectLst/>
                <a:latin typeface="+mn-lt"/>
                <a:ea typeface="+mn-ea"/>
                <a:cs typeface="+mn-cs"/>
              </a:rPr>
              <a:t>/L üzerindeki değerler anormal kabul edilmelidir. Daha öncede söylendiği gibi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metabolizması ile oluşan </a:t>
            </a:r>
            <a:r>
              <a:rPr lang="tr-TR" sz="1200" kern="1200" dirty="0" err="1" smtClean="0">
                <a:solidFill>
                  <a:schemeClr val="tx1"/>
                </a:solidFill>
                <a:effectLst/>
                <a:latin typeface="+mn-lt"/>
                <a:ea typeface="+mn-ea"/>
                <a:cs typeface="+mn-cs"/>
              </a:rPr>
              <a:t>asidotik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metabolitlerin</a:t>
            </a:r>
            <a:r>
              <a:rPr lang="tr-TR" sz="1200" kern="1200" dirty="0" smtClean="0">
                <a:solidFill>
                  <a:schemeClr val="tx1"/>
                </a:solidFill>
                <a:effectLst/>
                <a:latin typeface="+mn-lt"/>
                <a:ea typeface="+mn-ea"/>
                <a:cs typeface="+mn-cs"/>
              </a:rPr>
              <a:t> ortaya çıkması için 12-24 saatlik bir zaman gerektiği için normal anyon açığı bulunması tanıyı dışlamaz.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29</a:t>
            </a:fld>
            <a:endParaRPr lang="tr-TR"/>
          </a:p>
        </p:txBody>
      </p:sp>
    </p:spTree>
    <p:extLst>
      <p:ext uri="{BB962C8B-B14F-4D97-AF65-F5344CB8AC3E}">
        <p14:creationId xmlns:p14="http://schemas.microsoft.com/office/powerpoint/2010/main" val="2601814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Alkoller hızlı emildiği için </a:t>
            </a:r>
            <a:r>
              <a:rPr lang="tr-TR" sz="1200" kern="1200" dirty="0" err="1" smtClean="0">
                <a:solidFill>
                  <a:schemeClr val="tx1"/>
                </a:solidFill>
                <a:effectLst/>
                <a:latin typeface="+mn-lt"/>
                <a:ea typeface="+mn-ea"/>
                <a:cs typeface="+mn-cs"/>
              </a:rPr>
              <a:t>gastrik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dekontaminasyonun</a:t>
            </a:r>
            <a:r>
              <a:rPr lang="tr-TR" sz="1200" kern="1200" dirty="0" smtClean="0">
                <a:solidFill>
                  <a:schemeClr val="tx1"/>
                </a:solidFill>
                <a:effectLst/>
                <a:latin typeface="+mn-lt"/>
                <a:ea typeface="+mn-ea"/>
                <a:cs typeface="+mn-cs"/>
              </a:rPr>
              <a:t> yararlı olduğunu gösteren klinik kanıt yoktur. Temel tedavi prensipleri, güvenlik çemberi, </a:t>
            </a:r>
            <a:r>
              <a:rPr lang="tr-TR" sz="1200" kern="1200" dirty="0" err="1" smtClean="0">
                <a:solidFill>
                  <a:schemeClr val="tx1"/>
                </a:solidFill>
                <a:effectLst/>
                <a:latin typeface="+mn-lt"/>
                <a:ea typeface="+mn-ea"/>
                <a:cs typeface="+mn-cs"/>
              </a:rPr>
              <a:t>kardiyovasküler</a:t>
            </a:r>
            <a:r>
              <a:rPr lang="tr-TR" sz="1200" kern="1200" dirty="0" smtClean="0">
                <a:solidFill>
                  <a:schemeClr val="tx1"/>
                </a:solidFill>
                <a:effectLst/>
                <a:latin typeface="+mn-lt"/>
                <a:ea typeface="+mn-ea"/>
                <a:cs typeface="+mn-cs"/>
              </a:rPr>
              <a:t> destek, </a:t>
            </a:r>
            <a:r>
              <a:rPr lang="tr-TR" sz="1200" kern="1200" dirty="0" err="1" smtClean="0">
                <a:solidFill>
                  <a:schemeClr val="tx1"/>
                </a:solidFill>
                <a:effectLst/>
                <a:latin typeface="+mn-lt"/>
                <a:ea typeface="+mn-ea"/>
                <a:cs typeface="+mn-cs"/>
              </a:rPr>
              <a:t>as,dozun</a:t>
            </a:r>
            <a:r>
              <a:rPr lang="tr-TR" sz="1200" kern="1200" dirty="0" smtClean="0">
                <a:solidFill>
                  <a:schemeClr val="tx1"/>
                </a:solidFill>
                <a:effectLst/>
                <a:latin typeface="+mn-lt"/>
                <a:ea typeface="+mn-ea"/>
                <a:cs typeface="+mn-cs"/>
              </a:rPr>
              <a:t> düzeltilmesi, </a:t>
            </a:r>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oluşumunun engellenmesi ve ana madde ve </a:t>
            </a:r>
            <a:r>
              <a:rPr lang="tr-TR" sz="1200" kern="1200" dirty="0" err="1" smtClean="0">
                <a:solidFill>
                  <a:schemeClr val="tx1"/>
                </a:solidFill>
                <a:effectLst/>
                <a:latin typeface="+mn-lt"/>
                <a:ea typeface="+mn-ea"/>
                <a:cs typeface="+mn-cs"/>
              </a:rPr>
              <a:t>metabolitlerin</a:t>
            </a:r>
            <a:r>
              <a:rPr lang="tr-TR" sz="1200" kern="1200" dirty="0" smtClean="0">
                <a:solidFill>
                  <a:schemeClr val="tx1"/>
                </a:solidFill>
                <a:effectLst/>
                <a:latin typeface="+mn-lt"/>
                <a:ea typeface="+mn-ea"/>
                <a:cs typeface="+mn-cs"/>
              </a:rPr>
              <a:t> atılımının arttırılmasıdır. </a:t>
            </a:r>
          </a:p>
        </p:txBody>
      </p:sp>
      <p:sp>
        <p:nvSpPr>
          <p:cNvPr id="4" name="Slayt Numarası Yer Tutucusu 3"/>
          <p:cNvSpPr>
            <a:spLocks noGrp="1"/>
          </p:cNvSpPr>
          <p:nvPr>
            <p:ph type="sldNum" sz="quarter" idx="10"/>
          </p:nvPr>
        </p:nvSpPr>
        <p:spPr/>
        <p:txBody>
          <a:bodyPr/>
          <a:lstStyle/>
          <a:p>
            <a:fld id="{75693FD4-8F83-4EF7-AC3F-0DC0388986B0}" type="slidenum">
              <a:rPr lang="tr-TR" smtClean="0"/>
              <a:pPr/>
              <a:t>30</a:t>
            </a:fld>
            <a:endParaRPr lang="tr-TR"/>
          </a:p>
        </p:txBody>
      </p:sp>
    </p:spTree>
    <p:extLst>
      <p:ext uri="{BB962C8B-B14F-4D97-AF65-F5344CB8AC3E}">
        <p14:creationId xmlns:p14="http://schemas.microsoft.com/office/powerpoint/2010/main" val="3299344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Asidozun</a:t>
            </a:r>
            <a:r>
              <a:rPr lang="tr-TR" sz="1200" kern="1200" dirty="0" smtClean="0">
                <a:solidFill>
                  <a:schemeClr val="tx1"/>
                </a:solidFill>
                <a:effectLst/>
                <a:latin typeface="+mn-lt"/>
                <a:ea typeface="+mn-ea"/>
                <a:cs typeface="+mn-cs"/>
              </a:rPr>
              <a:t> hızlı düzeltilmesi ile görsel ve diğer sistemik semptomların azaldığını gösteren kanıtlar vardır. Ek olarak </a:t>
            </a:r>
            <a:r>
              <a:rPr lang="tr-TR" sz="1200" kern="1200" dirty="0" err="1" smtClean="0">
                <a:solidFill>
                  <a:schemeClr val="tx1"/>
                </a:solidFill>
                <a:effectLst/>
                <a:latin typeface="+mn-lt"/>
                <a:ea typeface="+mn-ea"/>
                <a:cs typeface="+mn-cs"/>
              </a:rPr>
              <a:t>alkalinizasyon</a:t>
            </a:r>
            <a:r>
              <a:rPr lang="tr-TR" sz="1200" kern="1200" dirty="0" smtClean="0">
                <a:solidFill>
                  <a:schemeClr val="tx1"/>
                </a:solidFill>
                <a:effectLst/>
                <a:latin typeface="+mn-lt"/>
                <a:ea typeface="+mn-ea"/>
                <a:cs typeface="+mn-cs"/>
              </a:rPr>
              <a:t> formik asidin atılımını da arttıracaktır. Bu nedenle eğer </a:t>
            </a:r>
            <a:r>
              <a:rPr lang="tr-TR" sz="1200" kern="1200" dirty="0" err="1" smtClean="0">
                <a:solidFill>
                  <a:schemeClr val="tx1"/>
                </a:solidFill>
                <a:effectLst/>
                <a:latin typeface="+mn-lt"/>
                <a:ea typeface="+mn-ea"/>
                <a:cs typeface="+mn-cs"/>
              </a:rPr>
              <a:t>pH</a:t>
            </a:r>
            <a:r>
              <a:rPr lang="tr-TR" sz="1200" kern="1200" dirty="0" smtClean="0">
                <a:solidFill>
                  <a:schemeClr val="tx1"/>
                </a:solidFill>
                <a:effectLst/>
                <a:latin typeface="+mn-lt"/>
                <a:ea typeface="+mn-ea"/>
                <a:cs typeface="+mn-cs"/>
              </a:rPr>
              <a:t> 7.3’ün altında ise IV sodyum bikarbonat 1mEq/kg doz ile başlanıp, serum </a:t>
            </a:r>
            <a:r>
              <a:rPr lang="tr-TR" sz="1200" kern="1200" dirty="0" err="1" smtClean="0">
                <a:solidFill>
                  <a:schemeClr val="tx1"/>
                </a:solidFill>
                <a:effectLst/>
                <a:latin typeface="+mn-lt"/>
                <a:ea typeface="+mn-ea"/>
                <a:cs typeface="+mn-cs"/>
              </a:rPr>
              <a:t>pH’sı</a:t>
            </a:r>
            <a:r>
              <a:rPr lang="tr-TR" sz="1200" kern="1200" dirty="0" smtClean="0">
                <a:solidFill>
                  <a:schemeClr val="tx1"/>
                </a:solidFill>
                <a:effectLst/>
                <a:latin typeface="+mn-lt"/>
                <a:ea typeface="+mn-ea"/>
                <a:cs typeface="+mn-cs"/>
              </a:rPr>
              <a:t> &gt; 7.3 olacak şekilde devam edilmelidir. </a:t>
            </a:r>
          </a:p>
        </p:txBody>
      </p:sp>
      <p:sp>
        <p:nvSpPr>
          <p:cNvPr id="4" name="Slayt Numarası Yer Tutucusu 3"/>
          <p:cNvSpPr>
            <a:spLocks noGrp="1"/>
          </p:cNvSpPr>
          <p:nvPr>
            <p:ph type="sldNum" sz="quarter" idx="10"/>
          </p:nvPr>
        </p:nvSpPr>
        <p:spPr/>
        <p:txBody>
          <a:bodyPr/>
          <a:lstStyle/>
          <a:p>
            <a:fld id="{75693FD4-8F83-4EF7-AC3F-0DC0388986B0}" type="slidenum">
              <a:rPr lang="tr-TR" smtClean="0"/>
              <a:pPr/>
              <a:t>31</a:t>
            </a:fld>
            <a:endParaRPr lang="tr-TR"/>
          </a:p>
        </p:txBody>
      </p:sp>
    </p:spTree>
    <p:extLst>
      <p:ext uri="{BB962C8B-B14F-4D97-AF65-F5344CB8AC3E}">
        <p14:creationId xmlns:p14="http://schemas.microsoft.com/office/powerpoint/2010/main" val="89774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Etanol bir çok formada bulunabilir. En sık alkollü içeceklerin içerisinde yer alır. Buna ek olarak ağız çalkalama solüsyonları (%75’e kadar alkol içerebilirler), kolonya ve parfümler (%40-60 etanol içeriği) ve ilaçların </a:t>
            </a:r>
            <a:r>
              <a:rPr lang="tr-TR" sz="1200" kern="1200" dirty="0" err="1" smtClean="0">
                <a:solidFill>
                  <a:schemeClr val="tx1"/>
                </a:solidFill>
                <a:effectLst/>
                <a:latin typeface="+mn-lt"/>
                <a:ea typeface="+mn-ea"/>
                <a:cs typeface="+mn-cs"/>
              </a:rPr>
              <a:t>solventleri</a:t>
            </a:r>
            <a:r>
              <a:rPr lang="tr-TR" sz="1200" kern="1200" dirty="0" smtClean="0">
                <a:solidFill>
                  <a:schemeClr val="tx1"/>
                </a:solidFill>
                <a:effectLst/>
                <a:latin typeface="+mn-lt"/>
                <a:ea typeface="+mn-ea"/>
                <a:cs typeface="+mn-cs"/>
              </a:rPr>
              <a:t> (50.4 ile 65 arası etanol) içerirler.</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Alkol renksiz olmasına rağmen bir çok alkol içerikli sıvı tatlandırılır ve renklendirilir. Bu da çocukların daha fazla ilgisini çekebilecektir.</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a:t>
            </a:fld>
            <a:endParaRPr lang="tr-TR"/>
          </a:p>
        </p:txBody>
      </p:sp>
    </p:spTree>
    <p:extLst>
      <p:ext uri="{BB962C8B-B14F-4D97-AF65-F5344CB8AC3E}">
        <p14:creationId xmlns:p14="http://schemas.microsoft.com/office/powerpoint/2010/main" val="454364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Antidot Tedavisi</a:t>
            </a:r>
          </a:p>
          <a:p>
            <a:pPr lvl="0" fontAlgn="base"/>
            <a:r>
              <a:rPr lang="tr-TR" sz="1200" kern="1200" dirty="0" smtClean="0">
                <a:solidFill>
                  <a:schemeClr val="tx1"/>
                </a:solidFill>
                <a:effectLst/>
                <a:latin typeface="+mn-lt"/>
                <a:ea typeface="+mn-ea"/>
                <a:cs typeface="+mn-cs"/>
              </a:rPr>
              <a:t>Eğer plazma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20 mg/dl ise</a:t>
            </a:r>
          </a:p>
          <a:p>
            <a:pPr lvl="0" fontAlgn="base"/>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miktarda alım öyküsü ve </a:t>
            </a:r>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&gt; 10 </a:t>
            </a:r>
            <a:r>
              <a:rPr lang="tr-TR" sz="1200" kern="1200" dirty="0" err="1" smtClean="0">
                <a:solidFill>
                  <a:schemeClr val="tx1"/>
                </a:solidFill>
                <a:effectLst/>
                <a:latin typeface="+mn-lt"/>
                <a:ea typeface="+mn-ea"/>
                <a:cs typeface="+mn-cs"/>
              </a:rPr>
              <a:t>mOsm</a:t>
            </a:r>
            <a:r>
              <a:rPr lang="tr-TR" sz="1200" kern="1200" dirty="0" smtClean="0">
                <a:solidFill>
                  <a:schemeClr val="tx1"/>
                </a:solidFill>
                <a:effectLst/>
                <a:latin typeface="+mn-lt"/>
                <a:ea typeface="+mn-ea"/>
                <a:cs typeface="+mn-cs"/>
              </a:rPr>
              <a:t>/kg H2O ise</a:t>
            </a:r>
          </a:p>
          <a:p>
            <a:pPr lvl="0" fontAlgn="base"/>
            <a:r>
              <a:rPr lang="tr-TR" sz="1200" kern="1200" dirty="0" smtClean="0">
                <a:solidFill>
                  <a:schemeClr val="tx1"/>
                </a:solidFill>
                <a:effectLst/>
                <a:latin typeface="+mn-lt"/>
                <a:ea typeface="+mn-ea"/>
                <a:cs typeface="+mn-cs"/>
              </a:rPr>
              <a:t>Klinik şüphe ve başka bir nedenle açıklanamayan aşağıdakilerden ikisi varsa (etil alkol düzeyinin 100 mg/dl altında olması gerekir)</a:t>
            </a:r>
          </a:p>
          <a:p>
            <a:pPr lvl="1" fontAlgn="base"/>
            <a:r>
              <a:rPr lang="tr-TR" sz="1200" kern="1200" dirty="0" err="1" smtClean="0">
                <a:solidFill>
                  <a:schemeClr val="tx1"/>
                </a:solidFill>
                <a:effectLst/>
                <a:latin typeface="+mn-lt"/>
                <a:ea typeface="+mn-ea"/>
                <a:cs typeface="+mn-cs"/>
              </a:rPr>
              <a:t>pH</a:t>
            </a:r>
            <a:r>
              <a:rPr lang="tr-TR" sz="1200" kern="1200" dirty="0" smtClean="0">
                <a:solidFill>
                  <a:schemeClr val="tx1"/>
                </a:solidFill>
                <a:effectLst/>
                <a:latin typeface="+mn-lt"/>
                <a:ea typeface="+mn-ea"/>
                <a:cs typeface="+mn-cs"/>
              </a:rPr>
              <a:t> &lt; 7.3</a:t>
            </a:r>
          </a:p>
          <a:p>
            <a:pPr lvl="1" fontAlgn="base"/>
            <a:r>
              <a:rPr lang="tr-TR" sz="1200" kern="1200" dirty="0" smtClean="0">
                <a:solidFill>
                  <a:schemeClr val="tx1"/>
                </a:solidFill>
                <a:effectLst/>
                <a:latin typeface="+mn-lt"/>
                <a:ea typeface="+mn-ea"/>
                <a:cs typeface="+mn-cs"/>
              </a:rPr>
              <a:t>Serum HCO3 &lt; 20 </a:t>
            </a:r>
            <a:r>
              <a:rPr lang="tr-TR" sz="1200" kern="1200" dirty="0" err="1" smtClean="0">
                <a:solidFill>
                  <a:schemeClr val="tx1"/>
                </a:solidFill>
                <a:effectLst/>
                <a:latin typeface="+mn-lt"/>
                <a:ea typeface="+mn-ea"/>
                <a:cs typeface="+mn-cs"/>
              </a:rPr>
              <a:t>mEq</a:t>
            </a:r>
            <a:r>
              <a:rPr lang="tr-TR" sz="1200" kern="1200" dirty="0" smtClean="0">
                <a:solidFill>
                  <a:schemeClr val="tx1"/>
                </a:solidFill>
                <a:effectLst/>
                <a:latin typeface="+mn-lt"/>
                <a:ea typeface="+mn-ea"/>
                <a:cs typeface="+mn-cs"/>
              </a:rPr>
              <a:t>/L</a:t>
            </a:r>
          </a:p>
          <a:p>
            <a:pPr lvl="1" fontAlgn="base"/>
            <a:r>
              <a:rPr lang="tr-TR" sz="1200" kern="1200" dirty="0" err="1" smtClean="0">
                <a:solidFill>
                  <a:schemeClr val="tx1"/>
                </a:solidFill>
                <a:effectLst/>
                <a:latin typeface="+mn-lt"/>
                <a:ea typeface="+mn-ea"/>
                <a:cs typeface="+mn-cs"/>
              </a:rPr>
              <a:t>Ozmolar</a:t>
            </a:r>
            <a:r>
              <a:rPr lang="tr-TR" sz="1200" kern="1200" dirty="0" smtClean="0">
                <a:solidFill>
                  <a:schemeClr val="tx1"/>
                </a:solidFill>
                <a:effectLst/>
                <a:latin typeface="+mn-lt"/>
                <a:ea typeface="+mn-ea"/>
                <a:cs typeface="+mn-cs"/>
              </a:rPr>
              <a:t> açık &gt; 10 </a:t>
            </a:r>
            <a:r>
              <a:rPr lang="tr-TR" sz="1200" kern="1200" dirty="0" err="1" smtClean="0">
                <a:solidFill>
                  <a:schemeClr val="tx1"/>
                </a:solidFill>
                <a:effectLst/>
                <a:latin typeface="+mn-lt"/>
                <a:ea typeface="+mn-ea"/>
                <a:cs typeface="+mn-cs"/>
              </a:rPr>
              <a:t>mOsm</a:t>
            </a:r>
            <a:r>
              <a:rPr lang="tr-TR" sz="1200" kern="1200" dirty="0" smtClean="0">
                <a:solidFill>
                  <a:schemeClr val="tx1"/>
                </a:solidFill>
                <a:effectLst/>
                <a:latin typeface="+mn-lt"/>
                <a:ea typeface="+mn-ea"/>
                <a:cs typeface="+mn-cs"/>
              </a:rPr>
              <a:t>/kg H2O</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32</a:t>
            </a:fld>
            <a:endParaRPr lang="tr-TR"/>
          </a:p>
        </p:txBody>
      </p:sp>
    </p:spTree>
    <p:extLst>
      <p:ext uri="{BB962C8B-B14F-4D97-AF65-F5344CB8AC3E}">
        <p14:creationId xmlns:p14="http://schemas.microsoft.com/office/powerpoint/2010/main" val="33700065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Alkol </a:t>
            </a:r>
            <a:r>
              <a:rPr lang="tr-TR" sz="1200" kern="1200" dirty="0" err="1" smtClean="0">
                <a:solidFill>
                  <a:schemeClr val="tx1"/>
                </a:solidFill>
                <a:effectLst/>
                <a:latin typeface="+mn-lt"/>
                <a:ea typeface="+mn-ea"/>
                <a:cs typeface="+mn-cs"/>
              </a:rPr>
              <a:t>dehidrogenazı</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inhibe</a:t>
            </a:r>
            <a:r>
              <a:rPr lang="tr-TR" sz="1200" kern="1200" dirty="0" smtClean="0">
                <a:solidFill>
                  <a:schemeClr val="tx1"/>
                </a:solidFill>
                <a:effectLst/>
                <a:latin typeface="+mn-lt"/>
                <a:ea typeface="+mn-ea"/>
                <a:cs typeface="+mn-cs"/>
              </a:rPr>
              <a:t> eder. Etanol de aynı işi görür. Ama </a:t>
            </a:r>
            <a:r>
              <a:rPr lang="tr-TR" sz="1200" kern="1200" dirty="0" err="1" smtClean="0">
                <a:solidFill>
                  <a:schemeClr val="tx1"/>
                </a:solidFill>
                <a:effectLst/>
                <a:latin typeface="+mn-lt"/>
                <a:ea typeface="+mn-ea"/>
                <a:cs typeface="+mn-cs"/>
              </a:rPr>
              <a:t>Fomepizol</a:t>
            </a:r>
            <a:r>
              <a:rPr lang="tr-TR" sz="1200" kern="1200" dirty="0" smtClean="0">
                <a:solidFill>
                  <a:schemeClr val="tx1"/>
                </a:solidFill>
                <a:effectLst/>
                <a:latin typeface="+mn-lt"/>
                <a:ea typeface="+mn-ea"/>
                <a:cs typeface="+mn-cs"/>
              </a:rPr>
              <a:t> verildiğinde SSS depresyonu, GIS </a:t>
            </a:r>
            <a:r>
              <a:rPr lang="tr-TR" sz="1200" kern="1200" dirty="0" err="1" smtClean="0">
                <a:solidFill>
                  <a:schemeClr val="tx1"/>
                </a:solidFill>
                <a:effectLst/>
                <a:latin typeface="+mn-lt"/>
                <a:ea typeface="+mn-ea"/>
                <a:cs typeface="+mn-cs"/>
              </a:rPr>
              <a:t>irritasyonu</a:t>
            </a:r>
            <a:r>
              <a:rPr lang="tr-TR" sz="1200" kern="1200" dirty="0" smtClean="0">
                <a:solidFill>
                  <a:schemeClr val="tx1"/>
                </a:solidFill>
                <a:effectLst/>
                <a:latin typeface="+mn-lt"/>
                <a:ea typeface="+mn-ea"/>
                <a:cs typeface="+mn-cs"/>
              </a:rPr>
              <a:t> ve hipoglisemi gözlenmez. Doz hatası çok daha azdır. Tek dezavantajı fiyatıdır. </a:t>
            </a:r>
          </a:p>
          <a:p>
            <a:r>
              <a:rPr lang="tr-TR" sz="1200" kern="1200" dirty="0" smtClean="0">
                <a:solidFill>
                  <a:schemeClr val="tx1"/>
                </a:solidFill>
                <a:effectLst/>
                <a:latin typeface="+mn-lt"/>
                <a:ea typeface="+mn-ea"/>
                <a:cs typeface="+mn-cs"/>
              </a:rPr>
              <a:t>Tedavi dozu 30 dakika içerisinde 15 mg/kg uygulanması ile başlar. Sonra 10 mg/kg doz 30 dakikada her 12 saatte bir verilir.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20 mg/dl altına düşene ve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düzelene kadar verilir. Hasta hemodiyalize alınmışsa her 12 saatte bir değil her 4 saatte bir 10 mg(dl </a:t>
            </a:r>
            <a:r>
              <a:rPr lang="tr-TR" sz="1200" kern="1200" dirty="0" err="1" smtClean="0">
                <a:solidFill>
                  <a:schemeClr val="tx1"/>
                </a:solidFill>
                <a:effectLst/>
                <a:latin typeface="+mn-lt"/>
                <a:ea typeface="+mn-ea"/>
                <a:cs typeface="+mn-cs"/>
              </a:rPr>
              <a:t>Fomepizol</a:t>
            </a:r>
            <a:r>
              <a:rPr lang="tr-TR" sz="1200" kern="1200" dirty="0" smtClean="0">
                <a:solidFill>
                  <a:schemeClr val="tx1"/>
                </a:solidFill>
                <a:effectLst/>
                <a:latin typeface="+mn-lt"/>
                <a:ea typeface="+mn-ea"/>
                <a:cs typeface="+mn-cs"/>
              </a:rPr>
              <a:t> gerekecektir. Gebelerde kullanımı ile ilgili net bilgi yoktur. Çocuklarda da etkili olduğu gösterilmiştir.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33</a:t>
            </a:fld>
            <a:endParaRPr lang="tr-TR"/>
          </a:p>
        </p:txBody>
      </p:sp>
    </p:spTree>
    <p:extLst>
      <p:ext uri="{BB962C8B-B14F-4D97-AF65-F5344CB8AC3E}">
        <p14:creationId xmlns:p14="http://schemas.microsoft.com/office/powerpoint/2010/main" val="3479925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Oral ya da IV verilebilir. Her ne kadar 30 mg/dl gibi düşük serum etanol düzeylerinde bile </a:t>
            </a:r>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meteboliti</a:t>
            </a:r>
            <a:r>
              <a:rPr lang="tr-TR" sz="1200" kern="1200" dirty="0" smtClean="0">
                <a:solidFill>
                  <a:schemeClr val="tx1"/>
                </a:solidFill>
                <a:effectLst/>
                <a:latin typeface="+mn-lt"/>
                <a:ea typeface="+mn-ea"/>
                <a:cs typeface="+mn-cs"/>
              </a:rPr>
              <a:t> oluşumunu engellediği gösterilmiş ise de, tedavi hedefi serum etanol düzeyini 100-150 mg/dl düzeyinde tutmak olmalıdır. İstenen etanol düzeyine ulaşmak bireysel farklılıklardan dolayı zor olabilir. </a:t>
            </a:r>
          </a:p>
          <a:p>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20 mg/dl altına düşene ve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düzelene kadar verilir.</a:t>
            </a:r>
          </a:p>
          <a:p>
            <a:r>
              <a:rPr lang="tr-TR" sz="1200" kern="1200" dirty="0" smtClean="0">
                <a:solidFill>
                  <a:schemeClr val="tx1"/>
                </a:solidFill>
                <a:effectLst/>
                <a:latin typeface="+mn-lt"/>
                <a:ea typeface="+mn-ea"/>
                <a:cs typeface="+mn-cs"/>
              </a:rPr>
              <a:t>Sarhoşluk, bulantı, kusma SSS ve solunum depresyonu da yapabildiği için hastalar yakın takip edilmelidir.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34</a:t>
            </a:fld>
            <a:endParaRPr lang="tr-TR"/>
          </a:p>
        </p:txBody>
      </p:sp>
    </p:spTree>
    <p:extLst>
      <p:ext uri="{BB962C8B-B14F-4D97-AF65-F5344CB8AC3E}">
        <p14:creationId xmlns:p14="http://schemas.microsoft.com/office/powerpoint/2010/main" val="32180957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Toksik</a:t>
            </a:r>
            <a:r>
              <a:rPr lang="tr-TR" sz="1200" kern="1200" dirty="0" smtClean="0">
                <a:solidFill>
                  <a:schemeClr val="tx1"/>
                </a:solidFill>
                <a:effectLst/>
                <a:latin typeface="+mn-lt"/>
                <a:ea typeface="+mn-ea"/>
                <a:cs typeface="+mn-cs"/>
              </a:rPr>
              <a:t> alkolleri, </a:t>
            </a:r>
            <a:r>
              <a:rPr lang="tr-TR" sz="1200" kern="1200" dirty="0" err="1" smtClean="0">
                <a:solidFill>
                  <a:schemeClr val="tx1"/>
                </a:solidFill>
                <a:effectLst/>
                <a:latin typeface="+mn-lt"/>
                <a:ea typeface="+mn-ea"/>
                <a:cs typeface="+mn-cs"/>
              </a:rPr>
              <a:t>metabolitlerini</a:t>
            </a:r>
            <a:r>
              <a:rPr lang="tr-TR" sz="1200" kern="1200" dirty="0" smtClean="0">
                <a:solidFill>
                  <a:schemeClr val="tx1"/>
                </a:solidFill>
                <a:effectLst/>
                <a:latin typeface="+mn-lt"/>
                <a:ea typeface="+mn-ea"/>
                <a:cs typeface="+mn-cs"/>
              </a:rPr>
              <a:t> uzaklaştırır, </a:t>
            </a:r>
            <a:r>
              <a:rPr lang="tr-TR" sz="1200" kern="1200" dirty="0" err="1" smtClean="0">
                <a:solidFill>
                  <a:schemeClr val="tx1"/>
                </a:solidFill>
                <a:effectLst/>
                <a:latin typeface="+mn-lt"/>
                <a:ea typeface="+mn-ea"/>
                <a:cs typeface="+mn-cs"/>
              </a:rPr>
              <a:t>asidozu</a:t>
            </a:r>
            <a:r>
              <a:rPr lang="tr-TR" sz="1200" kern="1200" dirty="0" smtClean="0">
                <a:solidFill>
                  <a:schemeClr val="tx1"/>
                </a:solidFill>
                <a:effectLst/>
                <a:latin typeface="+mn-lt"/>
                <a:ea typeface="+mn-ea"/>
                <a:cs typeface="+mn-cs"/>
              </a:rPr>
              <a:t> daha hızlı düzeltir, antidot tedavisinin süresini kısaltır. </a:t>
            </a:r>
          </a:p>
          <a:p>
            <a:r>
              <a:rPr lang="tr-TR" sz="1200" kern="1200" dirty="0" smtClean="0">
                <a:solidFill>
                  <a:schemeClr val="tx1"/>
                </a:solidFill>
                <a:effectLst/>
                <a:latin typeface="+mn-lt"/>
                <a:ea typeface="+mn-ea"/>
                <a:cs typeface="+mn-cs"/>
              </a:rPr>
              <a:t>Hemodiyaliz </a:t>
            </a:r>
            <a:r>
              <a:rPr lang="tr-TR" sz="1200" kern="1200" dirty="0" err="1" smtClean="0">
                <a:solidFill>
                  <a:schemeClr val="tx1"/>
                </a:solidFill>
                <a:effectLst/>
                <a:latin typeface="+mn-lt"/>
                <a:ea typeface="+mn-ea"/>
                <a:cs typeface="+mn-cs"/>
              </a:rPr>
              <a:t>endikasyonları</a:t>
            </a:r>
            <a:r>
              <a:rPr lang="tr-TR" sz="1200" kern="1200" dirty="0" smtClean="0">
                <a:solidFill>
                  <a:schemeClr val="tx1"/>
                </a:solidFill>
                <a:effectLst/>
                <a:latin typeface="+mn-lt"/>
                <a:ea typeface="+mn-ea"/>
                <a:cs typeface="+mn-cs"/>
              </a:rPr>
              <a:t>;</a:t>
            </a:r>
          </a:p>
          <a:p>
            <a:pPr lvl="0" fontAlgn="base"/>
            <a:r>
              <a:rPr lang="tr-TR" sz="1200" kern="1200" dirty="0" smtClean="0">
                <a:solidFill>
                  <a:schemeClr val="tx1"/>
                </a:solidFill>
                <a:effectLst/>
                <a:latin typeface="+mn-lt"/>
                <a:ea typeface="+mn-ea"/>
                <a:cs typeface="+mn-cs"/>
              </a:rPr>
              <a:t>Serum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düzeyi &gt; 50 mg/dl</a:t>
            </a:r>
          </a:p>
          <a:p>
            <a:pPr lvl="0" fontAlgn="base"/>
            <a:r>
              <a:rPr lang="tr-TR" sz="1200" kern="1200" dirty="0" smtClean="0">
                <a:solidFill>
                  <a:schemeClr val="tx1"/>
                </a:solidFill>
                <a:effectLst/>
                <a:latin typeface="+mn-lt"/>
                <a:ea typeface="+mn-ea"/>
                <a:cs typeface="+mn-cs"/>
              </a:rPr>
              <a:t>Bikarbonat ile düzeltilemeyen </a:t>
            </a:r>
            <a:r>
              <a:rPr lang="tr-TR" sz="1200" kern="1200" dirty="0" err="1" smtClean="0">
                <a:solidFill>
                  <a:schemeClr val="tx1"/>
                </a:solidFill>
                <a:effectLst/>
                <a:latin typeface="+mn-lt"/>
                <a:ea typeface="+mn-ea"/>
                <a:cs typeface="+mn-cs"/>
              </a:rPr>
              <a:t>asidoz</a:t>
            </a:r>
            <a:r>
              <a:rPr lang="tr-TR" sz="1200" kern="1200" dirty="0" smtClean="0">
                <a:solidFill>
                  <a:schemeClr val="tx1"/>
                </a:solidFill>
                <a:effectLst/>
                <a:latin typeface="+mn-lt"/>
                <a:ea typeface="+mn-ea"/>
                <a:cs typeface="+mn-cs"/>
              </a:rPr>
              <a:t> varlığı</a:t>
            </a:r>
          </a:p>
          <a:p>
            <a:pPr lvl="0" fontAlgn="base"/>
            <a:r>
              <a:rPr lang="tr-TR" sz="1200" kern="1200" dirty="0" smtClean="0">
                <a:solidFill>
                  <a:schemeClr val="tx1"/>
                </a:solidFill>
                <a:effectLst/>
                <a:latin typeface="+mn-lt"/>
                <a:ea typeface="+mn-ea"/>
                <a:cs typeface="+mn-cs"/>
              </a:rPr>
              <a:t>Göz bulgularının olması</a:t>
            </a:r>
          </a:p>
          <a:p>
            <a:pPr lvl="0" fontAlgn="base"/>
            <a:r>
              <a:rPr lang="tr-TR" sz="1200" kern="1200" dirty="0" smtClean="0">
                <a:solidFill>
                  <a:schemeClr val="tx1"/>
                </a:solidFill>
                <a:effectLst/>
                <a:latin typeface="+mn-lt"/>
                <a:ea typeface="+mn-ea"/>
                <a:cs typeface="+mn-cs"/>
              </a:rPr>
              <a:t>Böbrek yetmezliğinin gelişmiş olması</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75693FD4-8F83-4EF7-AC3F-0DC0388986B0}" type="slidenum">
              <a:rPr lang="tr-TR" smtClean="0"/>
              <a:pPr/>
              <a:t>36</a:t>
            </a:fld>
            <a:endParaRPr lang="tr-TR"/>
          </a:p>
        </p:txBody>
      </p:sp>
    </p:spTree>
    <p:extLst>
      <p:ext uri="{BB962C8B-B14F-4D97-AF65-F5344CB8AC3E}">
        <p14:creationId xmlns:p14="http://schemas.microsoft.com/office/powerpoint/2010/main" val="3531348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zehirlenmesinde yüksek doz </a:t>
            </a:r>
            <a:r>
              <a:rPr lang="tr-TR" sz="1200" kern="1200" dirty="0" err="1" smtClean="0">
                <a:solidFill>
                  <a:schemeClr val="tx1"/>
                </a:solidFill>
                <a:effectLst/>
                <a:latin typeface="+mn-lt"/>
                <a:ea typeface="+mn-ea"/>
                <a:cs typeface="+mn-cs"/>
              </a:rPr>
              <a:t>folat</a:t>
            </a:r>
            <a:r>
              <a:rPr lang="tr-TR" sz="1200" kern="1200" dirty="0" smtClean="0">
                <a:solidFill>
                  <a:schemeClr val="tx1"/>
                </a:solidFill>
                <a:effectLst/>
                <a:latin typeface="+mn-lt"/>
                <a:ea typeface="+mn-ea"/>
                <a:cs typeface="+mn-cs"/>
              </a:rPr>
              <a:t> tedavisi formik asidin karbondioksit ve suya dönüşümünü arttıracağı için önerilmektedir. Büyük </a:t>
            </a:r>
            <a:r>
              <a:rPr lang="tr-TR" sz="1200" kern="1200" dirty="0" err="1" smtClean="0">
                <a:solidFill>
                  <a:schemeClr val="tx1"/>
                </a:solidFill>
                <a:effectLst/>
                <a:latin typeface="+mn-lt"/>
                <a:ea typeface="+mn-ea"/>
                <a:cs typeface="+mn-cs"/>
              </a:rPr>
              <a:t>folat</a:t>
            </a:r>
            <a:r>
              <a:rPr lang="tr-TR" sz="1200" kern="1200" dirty="0" smtClean="0">
                <a:solidFill>
                  <a:schemeClr val="tx1"/>
                </a:solidFill>
                <a:effectLst/>
                <a:latin typeface="+mn-lt"/>
                <a:ea typeface="+mn-ea"/>
                <a:cs typeface="+mn-cs"/>
              </a:rPr>
              <a:t> depoları olan hayvanlarda deneysel çalışmalarda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toksisitesi</a:t>
            </a:r>
            <a:r>
              <a:rPr lang="tr-TR" sz="1200" kern="1200" dirty="0" smtClean="0">
                <a:solidFill>
                  <a:schemeClr val="tx1"/>
                </a:solidFill>
                <a:effectLst/>
                <a:latin typeface="+mn-lt"/>
                <a:ea typeface="+mn-ea"/>
                <a:cs typeface="+mn-cs"/>
              </a:rPr>
              <a:t> gelişmediği gözlenmiştir. </a:t>
            </a:r>
            <a:r>
              <a:rPr lang="tr-TR" sz="1200" kern="1200" dirty="0" err="1" smtClean="0">
                <a:solidFill>
                  <a:schemeClr val="tx1"/>
                </a:solidFill>
                <a:effectLst/>
                <a:latin typeface="+mn-lt"/>
                <a:ea typeface="+mn-ea"/>
                <a:cs typeface="+mn-cs"/>
              </a:rPr>
              <a:t>Folatın</a:t>
            </a:r>
            <a:r>
              <a:rPr lang="tr-TR" sz="1200" kern="1200" dirty="0" smtClean="0">
                <a:solidFill>
                  <a:schemeClr val="tx1"/>
                </a:solidFill>
                <a:effectLst/>
                <a:latin typeface="+mn-lt"/>
                <a:ea typeface="+mn-ea"/>
                <a:cs typeface="+mn-cs"/>
              </a:rPr>
              <a:t> aktif formu olan </a:t>
            </a:r>
            <a:r>
              <a:rPr lang="tr-TR" sz="1200" kern="1200" dirty="0" err="1" smtClean="0">
                <a:solidFill>
                  <a:schemeClr val="tx1"/>
                </a:solidFill>
                <a:effectLst/>
                <a:latin typeface="+mn-lt"/>
                <a:ea typeface="+mn-ea"/>
                <a:cs typeface="+mn-cs"/>
              </a:rPr>
              <a:t>folinik</a:t>
            </a:r>
            <a:r>
              <a:rPr lang="tr-TR" sz="1200" kern="1200" dirty="0" smtClean="0">
                <a:solidFill>
                  <a:schemeClr val="tx1"/>
                </a:solidFill>
                <a:effectLst/>
                <a:latin typeface="+mn-lt"/>
                <a:ea typeface="+mn-ea"/>
                <a:cs typeface="+mn-cs"/>
              </a:rPr>
              <a:t> asit tercih edilen tedavidir ama yoksa </a:t>
            </a:r>
            <a:r>
              <a:rPr lang="tr-TR" sz="1200" kern="1200" dirty="0" err="1" smtClean="0">
                <a:solidFill>
                  <a:schemeClr val="tx1"/>
                </a:solidFill>
                <a:effectLst/>
                <a:latin typeface="+mn-lt"/>
                <a:ea typeface="+mn-ea"/>
                <a:cs typeface="+mn-cs"/>
              </a:rPr>
              <a:t>folik</a:t>
            </a:r>
            <a:r>
              <a:rPr lang="tr-TR" sz="1200" kern="1200" dirty="0" smtClean="0">
                <a:solidFill>
                  <a:schemeClr val="tx1"/>
                </a:solidFill>
                <a:effectLst/>
                <a:latin typeface="+mn-lt"/>
                <a:ea typeface="+mn-ea"/>
                <a:cs typeface="+mn-cs"/>
              </a:rPr>
              <a:t> asit kullanılır. Önerilen doz 1mg/kg (en fazla 50 mg) her 4 saatte bir IV olarak uygulanmasıdır.</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37</a:t>
            </a:fld>
            <a:endParaRPr lang="tr-TR"/>
          </a:p>
        </p:txBody>
      </p:sp>
    </p:spTree>
    <p:extLst>
      <p:ext uri="{BB962C8B-B14F-4D97-AF65-F5344CB8AC3E}">
        <p14:creationId xmlns:p14="http://schemas.microsoft.com/office/powerpoint/2010/main" val="8265542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Uzun süreli ve aşırı alkol alımı takiben aniden alımın kesilmesi sonucu ortaya çıkar. Ellerde titreme, baş ağrısı, iştahsızlık, bulantı, kusma, terleme, uykusuzluk, ajitasyon, esneme, </a:t>
            </a:r>
            <a:r>
              <a:rPr lang="tr-TR" sz="1200" kern="1200" dirty="0" err="1" smtClean="0">
                <a:solidFill>
                  <a:schemeClr val="tx1"/>
                </a:solidFill>
                <a:effectLst/>
                <a:latin typeface="+mn-lt"/>
                <a:ea typeface="+mn-ea"/>
                <a:cs typeface="+mn-cs"/>
              </a:rPr>
              <a:t>piloereksiyon</a:t>
            </a:r>
            <a:r>
              <a:rPr lang="tr-TR" sz="1200" kern="1200" dirty="0" smtClean="0">
                <a:solidFill>
                  <a:schemeClr val="tx1"/>
                </a:solidFill>
                <a:effectLst/>
                <a:latin typeface="+mn-lt"/>
                <a:ea typeface="+mn-ea"/>
                <a:cs typeface="+mn-cs"/>
              </a:rPr>
              <a:t>, karın ağrısı ve kas kramplarından nöbet, halüsinasyonlar ve </a:t>
            </a:r>
            <a:r>
              <a:rPr lang="tr-TR" sz="1200" kern="1200" dirty="0" err="1" smtClean="0">
                <a:solidFill>
                  <a:schemeClr val="tx1"/>
                </a:solidFill>
                <a:effectLst/>
                <a:latin typeface="+mn-lt"/>
                <a:ea typeface="+mn-ea"/>
                <a:cs typeface="+mn-cs"/>
              </a:rPr>
              <a:t>deliryuma</a:t>
            </a:r>
            <a:r>
              <a:rPr lang="tr-TR" sz="1200" kern="1200" dirty="0" smtClean="0">
                <a:solidFill>
                  <a:schemeClr val="tx1"/>
                </a:solidFill>
                <a:effectLst/>
                <a:latin typeface="+mn-lt"/>
                <a:ea typeface="+mn-ea"/>
                <a:cs typeface="+mn-cs"/>
              </a:rPr>
              <a:t> kadar değişen bir klinik tablo vardır.</a:t>
            </a:r>
          </a:p>
          <a:p>
            <a:r>
              <a:rPr lang="tr-TR" sz="1200" kern="1200" dirty="0" smtClean="0">
                <a:solidFill>
                  <a:schemeClr val="tx1"/>
                </a:solidFill>
                <a:effectLst/>
                <a:latin typeface="+mn-lt"/>
                <a:ea typeface="+mn-ea"/>
                <a:cs typeface="+mn-cs"/>
              </a:rPr>
              <a:t>Ani alkol kesilmesi beyindeki inhibitör </a:t>
            </a:r>
            <a:r>
              <a:rPr lang="tr-TR" sz="1200" kern="1200" dirty="0" err="1" smtClean="0">
                <a:solidFill>
                  <a:schemeClr val="tx1"/>
                </a:solidFill>
                <a:effectLst/>
                <a:latin typeface="+mn-lt"/>
                <a:ea typeface="+mn-ea"/>
                <a:cs typeface="+mn-cs"/>
              </a:rPr>
              <a:t>nörotransmiter</a:t>
            </a:r>
            <a:r>
              <a:rPr lang="tr-TR" sz="1200" kern="1200" dirty="0" smtClean="0">
                <a:solidFill>
                  <a:schemeClr val="tx1"/>
                </a:solidFill>
                <a:effectLst/>
                <a:latin typeface="+mn-lt"/>
                <a:ea typeface="+mn-ea"/>
                <a:cs typeface="+mn-cs"/>
              </a:rPr>
              <a:t> aktivitenin </a:t>
            </a:r>
            <a:r>
              <a:rPr lang="tr-TR" sz="1200" kern="1200" dirty="0" err="1" smtClean="0">
                <a:solidFill>
                  <a:schemeClr val="tx1"/>
                </a:solidFill>
                <a:effectLst/>
                <a:latin typeface="+mn-lt"/>
                <a:ea typeface="+mn-ea"/>
                <a:cs typeface="+mn-cs"/>
              </a:rPr>
              <a:t>aksitatöt</a:t>
            </a:r>
            <a:r>
              <a:rPr lang="tr-TR" sz="1200" kern="1200" dirty="0" smtClean="0">
                <a:solidFill>
                  <a:schemeClr val="tx1"/>
                </a:solidFill>
                <a:effectLst/>
                <a:latin typeface="+mn-lt"/>
                <a:ea typeface="+mn-ea"/>
                <a:cs typeface="+mn-cs"/>
              </a:rPr>
              <a:t> aktiviteye geçişini arttırır. </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75693FD4-8F83-4EF7-AC3F-0DC0388986B0}" type="slidenum">
              <a:rPr lang="tr-TR" smtClean="0"/>
              <a:pPr/>
              <a:t>38</a:t>
            </a:fld>
            <a:endParaRPr lang="tr-TR"/>
          </a:p>
        </p:txBody>
      </p:sp>
    </p:spTree>
    <p:extLst>
      <p:ext uri="{BB962C8B-B14F-4D97-AF65-F5344CB8AC3E}">
        <p14:creationId xmlns:p14="http://schemas.microsoft.com/office/powerpoint/2010/main" val="16866444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Alkol kesilmesini takip eden 2-6 saat gibi erken dönemlerde başlar ilk bulgular. 2 haftaya kadar uzayabilir. Hastaların %5’inde </a:t>
            </a:r>
            <a:r>
              <a:rPr lang="tr-TR" sz="1200" kern="1200" dirty="0" err="1" smtClean="0">
                <a:solidFill>
                  <a:schemeClr val="tx1"/>
                </a:solidFill>
                <a:effectLst/>
                <a:latin typeface="+mn-lt"/>
                <a:ea typeface="+mn-ea"/>
                <a:cs typeface="+mn-cs"/>
              </a:rPr>
              <a:t>deliryum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tremens</a:t>
            </a:r>
            <a:r>
              <a:rPr lang="tr-TR" sz="1200" kern="1200" dirty="0" smtClean="0">
                <a:solidFill>
                  <a:schemeClr val="tx1"/>
                </a:solidFill>
                <a:effectLst/>
                <a:latin typeface="+mn-lt"/>
                <a:ea typeface="+mn-ea"/>
                <a:cs typeface="+mn-cs"/>
              </a:rPr>
              <a:t> gelişir. Eskiden ölüm oranları %35 iken günümüz tedavisi ile bu oran %5’e düşmüştür. Alkol yoksunluğu olan bireylerin %5-15’inde nöbet gelişir. </a:t>
            </a:r>
          </a:p>
        </p:txBody>
      </p:sp>
      <p:sp>
        <p:nvSpPr>
          <p:cNvPr id="4" name="Slayt Numarası Yer Tutucusu 3"/>
          <p:cNvSpPr>
            <a:spLocks noGrp="1"/>
          </p:cNvSpPr>
          <p:nvPr>
            <p:ph type="sldNum" sz="quarter" idx="10"/>
          </p:nvPr>
        </p:nvSpPr>
        <p:spPr/>
        <p:txBody>
          <a:bodyPr/>
          <a:lstStyle/>
          <a:p>
            <a:fld id="{75693FD4-8F83-4EF7-AC3F-0DC0388986B0}" type="slidenum">
              <a:rPr lang="tr-TR" smtClean="0"/>
              <a:pPr/>
              <a:t>39</a:t>
            </a:fld>
            <a:endParaRPr lang="tr-TR"/>
          </a:p>
        </p:txBody>
      </p:sp>
    </p:spTree>
    <p:extLst>
      <p:ext uri="{BB962C8B-B14F-4D97-AF65-F5344CB8AC3E}">
        <p14:creationId xmlns:p14="http://schemas.microsoft.com/office/powerpoint/2010/main" val="14816546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İlk aşama önce tanıyı koymaktır. Benzer bulguları ortaya çıkarabilecek </a:t>
            </a:r>
            <a:r>
              <a:rPr lang="tr-TR" sz="1200" kern="1200" dirty="0" err="1" smtClean="0">
                <a:solidFill>
                  <a:schemeClr val="tx1"/>
                </a:solidFill>
                <a:effectLst/>
                <a:latin typeface="+mn-lt"/>
                <a:ea typeface="+mn-ea"/>
                <a:cs typeface="+mn-cs"/>
              </a:rPr>
              <a:t>hiponatremi</a:t>
            </a:r>
            <a:r>
              <a:rPr lang="tr-TR" sz="1200" kern="1200" dirty="0" smtClean="0">
                <a:solidFill>
                  <a:schemeClr val="tx1"/>
                </a:solidFill>
                <a:effectLst/>
                <a:latin typeface="+mn-lt"/>
                <a:ea typeface="+mn-ea"/>
                <a:cs typeface="+mn-cs"/>
              </a:rPr>
              <a:t>, hipoglisemi, </a:t>
            </a:r>
            <a:r>
              <a:rPr lang="tr-TR" sz="1200" kern="1200" dirty="0" err="1" smtClean="0">
                <a:solidFill>
                  <a:schemeClr val="tx1"/>
                </a:solidFill>
                <a:effectLst/>
                <a:latin typeface="+mn-lt"/>
                <a:ea typeface="+mn-ea"/>
                <a:cs typeface="+mn-cs"/>
              </a:rPr>
              <a:t>diabetik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ketoasidoz</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Wernicke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ensefalopatisi</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metanol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entoksikasyonu</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subdural</a:t>
            </a:r>
            <a:r>
              <a:rPr lang="tr-TR" sz="1200" kern="1200" dirty="0" smtClean="0">
                <a:solidFill>
                  <a:schemeClr val="tx1"/>
                </a:solidFill>
                <a:effectLst/>
                <a:latin typeface="+mn-lt"/>
                <a:ea typeface="+mn-ea"/>
                <a:cs typeface="+mn-cs"/>
              </a:rPr>
              <a:t> ya da </a:t>
            </a:r>
            <a:r>
              <a:rPr lang="tr-TR" sz="1200" kern="1200" dirty="0" err="1" smtClean="0">
                <a:solidFill>
                  <a:schemeClr val="tx1"/>
                </a:solidFill>
                <a:effectLst/>
                <a:latin typeface="+mn-lt"/>
                <a:ea typeface="+mn-ea"/>
                <a:cs typeface="+mn-cs"/>
              </a:rPr>
              <a:t>epidural</a:t>
            </a:r>
            <a:r>
              <a:rPr lang="tr-TR" sz="1200" kern="1200" dirty="0" smtClean="0">
                <a:solidFill>
                  <a:schemeClr val="tx1"/>
                </a:solidFill>
                <a:effectLst/>
                <a:latin typeface="+mn-lt"/>
                <a:ea typeface="+mn-ea"/>
                <a:cs typeface="+mn-cs"/>
              </a:rPr>
              <a:t> kanamalar, diğer ilaç kullanımları gibi durumlar dışlanmalıdır. </a:t>
            </a:r>
          </a:p>
          <a:p>
            <a:r>
              <a:rPr lang="tr-TR" sz="1200" kern="1200" dirty="0" smtClean="0">
                <a:solidFill>
                  <a:schemeClr val="tx1"/>
                </a:solidFill>
                <a:effectLst/>
                <a:latin typeface="+mn-lt"/>
                <a:ea typeface="+mn-ea"/>
                <a:cs typeface="+mn-cs"/>
              </a:rPr>
              <a:t>Alkolü kesmesinin nedeni gastrit, </a:t>
            </a:r>
            <a:r>
              <a:rPr lang="tr-TR" sz="1200" kern="1200" dirty="0" err="1" smtClean="0">
                <a:solidFill>
                  <a:schemeClr val="tx1"/>
                </a:solidFill>
                <a:effectLst/>
                <a:latin typeface="+mn-lt"/>
                <a:ea typeface="+mn-ea"/>
                <a:cs typeface="+mn-cs"/>
              </a:rPr>
              <a:t>peptik</a:t>
            </a:r>
            <a:r>
              <a:rPr lang="tr-TR" sz="1200" kern="1200" dirty="0" smtClean="0">
                <a:solidFill>
                  <a:schemeClr val="tx1"/>
                </a:solidFill>
                <a:effectLst/>
                <a:latin typeface="+mn-lt"/>
                <a:ea typeface="+mn-ea"/>
                <a:cs typeface="+mn-cs"/>
              </a:rPr>
              <a:t> ülser, </a:t>
            </a:r>
            <a:r>
              <a:rPr lang="tr-TR" sz="1200" kern="1200" dirty="0" err="1" smtClean="0">
                <a:solidFill>
                  <a:schemeClr val="tx1"/>
                </a:solidFill>
                <a:effectLst/>
                <a:latin typeface="+mn-lt"/>
                <a:ea typeface="+mn-ea"/>
                <a:cs typeface="+mn-cs"/>
              </a:rPr>
              <a:t>pankreatit</a:t>
            </a:r>
            <a:r>
              <a:rPr lang="tr-TR" sz="1200" kern="1200" dirty="0" smtClean="0">
                <a:solidFill>
                  <a:schemeClr val="tx1"/>
                </a:solidFill>
                <a:effectLst/>
                <a:latin typeface="+mn-lt"/>
                <a:ea typeface="+mn-ea"/>
                <a:cs typeface="+mn-cs"/>
              </a:rPr>
              <a:t> olabilir. bu durumlar da akılda tutulmalıdır.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40</a:t>
            </a:fld>
            <a:endParaRPr lang="tr-TR"/>
          </a:p>
        </p:txBody>
      </p:sp>
    </p:spTree>
    <p:extLst>
      <p:ext uri="{BB962C8B-B14F-4D97-AF65-F5344CB8AC3E}">
        <p14:creationId xmlns:p14="http://schemas.microsoft.com/office/powerpoint/2010/main" val="36091984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Alkol yoksunluğuna bağlı nöbetler genellikle yaygın tonik </a:t>
            </a:r>
            <a:r>
              <a:rPr lang="tr-TR" sz="1200" kern="1200" dirty="0" err="1" smtClean="0">
                <a:solidFill>
                  <a:schemeClr val="tx1"/>
                </a:solidFill>
                <a:effectLst/>
                <a:latin typeface="+mn-lt"/>
                <a:ea typeface="+mn-ea"/>
                <a:cs typeface="+mn-cs"/>
              </a:rPr>
              <a:t>klonik</a:t>
            </a:r>
            <a:r>
              <a:rPr lang="tr-TR" sz="1200" kern="1200" dirty="0" smtClean="0">
                <a:solidFill>
                  <a:schemeClr val="tx1"/>
                </a:solidFill>
                <a:effectLst/>
                <a:latin typeface="+mn-lt"/>
                <a:ea typeface="+mn-ea"/>
                <a:cs typeface="+mn-cs"/>
              </a:rPr>
              <a:t> nöbetlerdir. Son alımdan sonraki 6 saat gibi erken bir dönemde ortaya çıkabilirler ama %90’ı son alımdan sonraki ilk 48 saatte oluşur. Hastaların %40’ında tek nöbet görülür ama %60’ında birden fazla nöbet atağı olur. Alkol yoksunluğuna bağlı nöbet geçiren bireylerin yaklaşık üçte birinde </a:t>
            </a:r>
            <a:r>
              <a:rPr lang="tr-TR" sz="1200" kern="1200" dirty="0" err="1" smtClean="0">
                <a:solidFill>
                  <a:schemeClr val="tx1"/>
                </a:solidFill>
                <a:effectLst/>
                <a:latin typeface="+mn-lt"/>
                <a:ea typeface="+mn-ea"/>
                <a:cs typeface="+mn-cs"/>
              </a:rPr>
              <a:t>deliryum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tremens</a:t>
            </a:r>
            <a:r>
              <a:rPr lang="tr-TR" sz="1200" kern="1200" dirty="0" smtClean="0">
                <a:solidFill>
                  <a:schemeClr val="tx1"/>
                </a:solidFill>
                <a:effectLst/>
                <a:latin typeface="+mn-lt"/>
                <a:ea typeface="+mn-ea"/>
                <a:cs typeface="+mn-cs"/>
              </a:rPr>
              <a:t> gelişir. Bu nöbetlerin genellikle </a:t>
            </a:r>
            <a:r>
              <a:rPr lang="tr-TR" sz="1200" kern="1200" dirty="0" err="1" smtClean="0">
                <a:solidFill>
                  <a:schemeClr val="tx1"/>
                </a:solidFill>
                <a:effectLst/>
                <a:latin typeface="+mn-lt"/>
                <a:ea typeface="+mn-ea"/>
                <a:cs typeface="+mn-cs"/>
              </a:rPr>
              <a:t>postiktal</a:t>
            </a:r>
            <a:r>
              <a:rPr lang="tr-TR" sz="1200" kern="1200" dirty="0" smtClean="0">
                <a:solidFill>
                  <a:schemeClr val="tx1"/>
                </a:solidFill>
                <a:effectLst/>
                <a:latin typeface="+mn-lt"/>
                <a:ea typeface="+mn-ea"/>
                <a:cs typeface="+mn-cs"/>
              </a:rPr>
              <a:t> periyodu ya yoktur ya da çok kısadır. Alkol yoksunluğuna bağlı nöbet demek için kafa içi olayların, elektrolit anormalliklerinin dışlanmış olması gereklidir.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41</a:t>
            </a:fld>
            <a:endParaRPr lang="tr-TR"/>
          </a:p>
        </p:txBody>
      </p:sp>
    </p:spTree>
    <p:extLst>
      <p:ext uri="{BB962C8B-B14F-4D97-AF65-F5344CB8AC3E}">
        <p14:creationId xmlns:p14="http://schemas.microsoft.com/office/powerpoint/2010/main" val="7826581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Alkol yoksunluğunda görülen halüsinasyonlar alımı azalttıktan ya da kestikten sonraki 12-48 saat içinde ortaya çıkar. İşitsel halüsinasyonlar ön plandadır. Psikoz, paranoya ya da ajitasyonlar günler ve haftalarca devam edebilir. Halüsinasyonları 6 aydan daha fazla uzayan bireyler en kötü </a:t>
            </a:r>
            <a:r>
              <a:rPr lang="tr-TR" sz="1200" kern="1200" dirty="0" err="1" smtClean="0">
                <a:solidFill>
                  <a:schemeClr val="tx1"/>
                </a:solidFill>
                <a:effectLst/>
                <a:latin typeface="+mn-lt"/>
                <a:ea typeface="+mn-ea"/>
                <a:cs typeface="+mn-cs"/>
              </a:rPr>
              <a:t>prognoza</a:t>
            </a:r>
            <a:r>
              <a:rPr lang="tr-TR" sz="1200" kern="1200" dirty="0" smtClean="0">
                <a:solidFill>
                  <a:schemeClr val="tx1"/>
                </a:solidFill>
                <a:effectLst/>
                <a:latin typeface="+mn-lt"/>
                <a:ea typeface="+mn-ea"/>
                <a:cs typeface="+mn-cs"/>
              </a:rPr>
              <a:t> sahiptir. </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75693FD4-8F83-4EF7-AC3F-0DC0388986B0}" type="slidenum">
              <a:rPr lang="tr-TR" smtClean="0"/>
              <a:pPr/>
              <a:t>42</a:t>
            </a:fld>
            <a:endParaRPr lang="tr-TR"/>
          </a:p>
        </p:txBody>
      </p:sp>
    </p:spTree>
    <p:extLst>
      <p:ext uri="{BB962C8B-B14F-4D97-AF65-F5344CB8AC3E}">
        <p14:creationId xmlns:p14="http://schemas.microsoft.com/office/powerpoint/2010/main" val="140715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Oral alımdan sonra hızla emilir. Kan düzeyi 30-60 dakikada pik yapar. Midenin dolu olması emilimini azaltacak ve kan pik düzeyi daha geç ortaya çıkacaktır. Çok yüksek alkol konsantrasyonları </a:t>
            </a:r>
            <a:r>
              <a:rPr lang="tr-TR" sz="1200" kern="1200" dirty="0" err="1" smtClean="0">
                <a:solidFill>
                  <a:schemeClr val="tx1"/>
                </a:solidFill>
                <a:effectLst/>
                <a:latin typeface="+mn-lt"/>
                <a:ea typeface="+mn-ea"/>
                <a:cs typeface="+mn-cs"/>
              </a:rPr>
              <a:t>pilor</a:t>
            </a:r>
            <a:r>
              <a:rPr lang="tr-TR" sz="1200" kern="1200" dirty="0" smtClean="0">
                <a:solidFill>
                  <a:schemeClr val="tx1"/>
                </a:solidFill>
                <a:effectLst/>
                <a:latin typeface="+mn-lt"/>
                <a:ea typeface="+mn-ea"/>
                <a:cs typeface="+mn-cs"/>
              </a:rPr>
              <a:t> spazmına yol açarak mide boşaltım zamanını uzatır. Bir miktar alkol midede bulunan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ile yıkılır ve </a:t>
            </a:r>
            <a:r>
              <a:rPr lang="tr-TR" sz="1200" kern="1200" dirty="0" err="1" smtClean="0">
                <a:solidFill>
                  <a:schemeClr val="tx1"/>
                </a:solidFill>
                <a:effectLst/>
                <a:latin typeface="+mn-lt"/>
                <a:ea typeface="+mn-ea"/>
                <a:cs typeface="+mn-cs"/>
              </a:rPr>
              <a:t>absorbe</a:t>
            </a:r>
            <a:r>
              <a:rPr lang="tr-TR" sz="1200" kern="1200" dirty="0" smtClean="0">
                <a:solidFill>
                  <a:schemeClr val="tx1"/>
                </a:solidFill>
                <a:effectLst/>
                <a:latin typeface="+mn-lt"/>
                <a:ea typeface="+mn-ea"/>
                <a:cs typeface="+mn-cs"/>
              </a:rPr>
              <a:t> edilen miktar bu nedenle azalacaktır. Bu enzim erkeklerde kadınlara göre daha fazla bulunur. Bu da aynı miktarda etanol alımına karşın kadınların neden daha fazla kan alkol düzeyine sahip olduğunun bir nedenidir. Ek olarak etanolün dağılım hacmi, vücut yağ oranlarındaki farklılıklardan dolayı, kadınlarda erkeklere göre daha fazladır.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6</a:t>
            </a:fld>
            <a:endParaRPr lang="tr-TR"/>
          </a:p>
        </p:txBody>
      </p:sp>
    </p:spTree>
    <p:extLst>
      <p:ext uri="{BB962C8B-B14F-4D97-AF65-F5344CB8AC3E}">
        <p14:creationId xmlns:p14="http://schemas.microsoft.com/office/powerpoint/2010/main" val="35406758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Alkol yoksunluğu ile oluşan </a:t>
            </a:r>
            <a:r>
              <a:rPr lang="tr-TR" sz="1200" kern="1200" dirty="0" err="1" smtClean="0">
                <a:solidFill>
                  <a:schemeClr val="tx1"/>
                </a:solidFill>
                <a:effectLst/>
                <a:latin typeface="+mn-lt"/>
                <a:ea typeface="+mn-ea"/>
                <a:cs typeface="+mn-cs"/>
              </a:rPr>
              <a:t>deliryum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tremens</a:t>
            </a:r>
            <a:r>
              <a:rPr lang="tr-TR" sz="1200" kern="1200" dirty="0" smtClean="0">
                <a:solidFill>
                  <a:schemeClr val="tx1"/>
                </a:solidFill>
                <a:effectLst/>
                <a:latin typeface="+mn-lt"/>
                <a:ea typeface="+mn-ea"/>
                <a:cs typeface="+mn-cs"/>
              </a:rPr>
              <a:t> akut oluşan ve dalgalanmalar gösteren bilinç değişikliği, </a:t>
            </a:r>
            <a:r>
              <a:rPr lang="tr-TR" sz="1200" kern="1200" dirty="0" err="1" smtClean="0">
                <a:solidFill>
                  <a:schemeClr val="tx1"/>
                </a:solidFill>
                <a:effectLst/>
                <a:latin typeface="+mn-lt"/>
                <a:ea typeface="+mn-ea"/>
                <a:cs typeface="+mn-cs"/>
              </a:rPr>
              <a:t>konfüzyon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psikomotor</a:t>
            </a:r>
            <a:r>
              <a:rPr lang="tr-TR" sz="1200" kern="1200" dirty="0" smtClean="0">
                <a:solidFill>
                  <a:schemeClr val="tx1"/>
                </a:solidFill>
                <a:effectLst/>
                <a:latin typeface="+mn-lt"/>
                <a:ea typeface="+mn-ea"/>
                <a:cs typeface="+mn-cs"/>
              </a:rPr>
              <a:t> ajitasyon, dikkatsizlik, bilişsel bozulma ve halüsinasyonlar ile karakterizedir. Hastalar hayatı tehdit eden sıvı ve elektrolit bozuklukları ve </a:t>
            </a:r>
            <a:r>
              <a:rPr lang="tr-TR" sz="1200" kern="1200" dirty="0" err="1" smtClean="0">
                <a:solidFill>
                  <a:schemeClr val="tx1"/>
                </a:solidFill>
                <a:effectLst/>
                <a:latin typeface="+mn-lt"/>
                <a:ea typeface="+mn-ea"/>
                <a:cs typeface="+mn-cs"/>
              </a:rPr>
              <a:t>metabolik</a:t>
            </a:r>
            <a:r>
              <a:rPr lang="tr-TR" sz="1200" kern="1200" dirty="0" smtClean="0">
                <a:solidFill>
                  <a:schemeClr val="tx1"/>
                </a:solidFill>
                <a:effectLst/>
                <a:latin typeface="+mn-lt"/>
                <a:ea typeface="+mn-ea"/>
                <a:cs typeface="+mn-cs"/>
              </a:rPr>
              <a:t> bozukluklar ile karşı karşıya kalırlar.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43</a:t>
            </a:fld>
            <a:endParaRPr lang="tr-TR"/>
          </a:p>
        </p:txBody>
      </p:sp>
    </p:spTree>
    <p:extLst>
      <p:ext uri="{BB962C8B-B14F-4D97-AF65-F5344CB8AC3E}">
        <p14:creationId xmlns:p14="http://schemas.microsoft.com/office/powerpoint/2010/main" val="5376059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44</a:t>
            </a:fld>
            <a:endParaRPr lang="tr-TR"/>
          </a:p>
        </p:txBody>
      </p:sp>
    </p:spTree>
    <p:extLst>
      <p:ext uri="{BB962C8B-B14F-4D97-AF65-F5344CB8AC3E}">
        <p14:creationId xmlns:p14="http://schemas.microsoft.com/office/powerpoint/2010/main" val="20296656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Tedavinin asıl amacı </a:t>
            </a:r>
            <a:r>
              <a:rPr lang="tr-TR" sz="1200" kern="1200" dirty="0" err="1" smtClean="0">
                <a:solidFill>
                  <a:schemeClr val="tx1"/>
                </a:solidFill>
                <a:effectLst/>
                <a:latin typeface="+mn-lt"/>
                <a:ea typeface="+mn-ea"/>
                <a:cs typeface="+mn-cs"/>
              </a:rPr>
              <a:t>otonomik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hiperaktiviteyi</a:t>
            </a:r>
            <a:r>
              <a:rPr lang="tr-TR" sz="1200" kern="1200" dirty="0" smtClean="0">
                <a:solidFill>
                  <a:schemeClr val="tx1"/>
                </a:solidFill>
                <a:effectLst/>
                <a:latin typeface="+mn-lt"/>
                <a:ea typeface="+mn-ea"/>
                <a:cs typeface="+mn-cs"/>
              </a:rPr>
              <a:t> ve ajitasyonu azaltmaktır. Genel yaklaşım </a:t>
            </a:r>
            <a:r>
              <a:rPr lang="tr-TR" sz="1200" kern="1200" dirty="0" err="1" smtClean="0">
                <a:solidFill>
                  <a:schemeClr val="tx1"/>
                </a:solidFill>
                <a:effectLst/>
                <a:latin typeface="+mn-lt"/>
                <a:ea typeface="+mn-ea"/>
                <a:cs typeface="+mn-cs"/>
              </a:rPr>
              <a:t>Benzodiazepinlerle</a:t>
            </a:r>
            <a:r>
              <a:rPr lang="tr-TR" sz="1200" kern="1200" dirty="0" smtClean="0">
                <a:solidFill>
                  <a:schemeClr val="tx1"/>
                </a:solidFill>
                <a:effectLst/>
                <a:latin typeface="+mn-lt"/>
                <a:ea typeface="+mn-ea"/>
                <a:cs typeface="+mn-cs"/>
              </a:rPr>
              <a:t> tedavi etmek üzerine kurulmuştur. </a:t>
            </a:r>
          </a:p>
          <a:p>
            <a:r>
              <a:rPr lang="tr-TR" sz="1200" kern="1200" dirty="0" smtClean="0">
                <a:solidFill>
                  <a:schemeClr val="tx1"/>
                </a:solidFill>
                <a:effectLst/>
                <a:latin typeface="+mn-lt"/>
                <a:ea typeface="+mn-ea"/>
                <a:cs typeface="+mn-cs"/>
              </a:rPr>
              <a:t>1 mg </a:t>
            </a:r>
            <a:r>
              <a:rPr lang="tr-TR" sz="1200" kern="1200" dirty="0" err="1" smtClean="0">
                <a:solidFill>
                  <a:schemeClr val="tx1"/>
                </a:solidFill>
                <a:effectLst/>
                <a:latin typeface="+mn-lt"/>
                <a:ea typeface="+mn-ea"/>
                <a:cs typeface="+mn-cs"/>
              </a:rPr>
              <a:t>lorazepam</a:t>
            </a:r>
            <a:r>
              <a:rPr lang="tr-TR" sz="1200" kern="1200" dirty="0" smtClean="0">
                <a:solidFill>
                  <a:schemeClr val="tx1"/>
                </a:solidFill>
                <a:effectLst/>
                <a:latin typeface="+mn-lt"/>
                <a:ea typeface="+mn-ea"/>
                <a:cs typeface="+mn-cs"/>
              </a:rPr>
              <a:t> = 2 mg </a:t>
            </a:r>
            <a:r>
              <a:rPr lang="tr-TR" sz="1200" kern="1200" dirty="0" err="1" smtClean="0">
                <a:solidFill>
                  <a:schemeClr val="tx1"/>
                </a:solidFill>
                <a:effectLst/>
                <a:latin typeface="+mn-lt"/>
                <a:ea typeface="+mn-ea"/>
                <a:cs typeface="+mn-cs"/>
              </a:rPr>
              <a:t>midazolam</a:t>
            </a:r>
            <a:r>
              <a:rPr lang="tr-TR" sz="1200" kern="1200" dirty="0" smtClean="0">
                <a:solidFill>
                  <a:schemeClr val="tx1"/>
                </a:solidFill>
                <a:effectLst/>
                <a:latin typeface="+mn-lt"/>
                <a:ea typeface="+mn-ea"/>
                <a:cs typeface="+mn-cs"/>
              </a:rPr>
              <a:t> = 5 mg </a:t>
            </a:r>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 25 mg </a:t>
            </a:r>
            <a:r>
              <a:rPr lang="tr-TR" sz="1200" kern="1200" dirty="0" err="1" smtClean="0">
                <a:solidFill>
                  <a:schemeClr val="tx1"/>
                </a:solidFill>
                <a:effectLst/>
                <a:latin typeface="+mn-lt"/>
                <a:ea typeface="+mn-ea"/>
                <a:cs typeface="+mn-cs"/>
              </a:rPr>
              <a:t>klordiazepoksidtir</a:t>
            </a:r>
            <a:r>
              <a:rPr lang="tr-TR" sz="1200" kern="1200" dirty="0" smtClean="0">
                <a:solidFill>
                  <a:schemeClr val="tx1"/>
                </a:solidFill>
                <a:effectLst/>
                <a:latin typeface="+mn-lt"/>
                <a:ea typeface="+mn-ea"/>
                <a:cs typeface="+mn-cs"/>
              </a:rPr>
              <a:t>. </a:t>
            </a:r>
          </a:p>
          <a:p>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oral ya da IV verilebilir. IM kullanımından kaçınmak gerekir. </a:t>
            </a:r>
            <a:r>
              <a:rPr lang="tr-TR" sz="1200" kern="1200" dirty="0" err="1" smtClean="0">
                <a:solidFill>
                  <a:schemeClr val="tx1"/>
                </a:solidFill>
                <a:effectLst/>
                <a:latin typeface="+mn-lt"/>
                <a:ea typeface="+mn-ea"/>
                <a:cs typeface="+mn-cs"/>
              </a:rPr>
              <a:t>Diazepamın</a:t>
            </a:r>
            <a:r>
              <a:rPr lang="tr-TR" sz="1200" kern="1200" dirty="0" smtClean="0">
                <a:solidFill>
                  <a:schemeClr val="tx1"/>
                </a:solidFill>
                <a:effectLst/>
                <a:latin typeface="+mn-lt"/>
                <a:ea typeface="+mn-ea"/>
                <a:cs typeface="+mn-cs"/>
              </a:rPr>
              <a:t> yarılanma süresi 20-50 saati bulur. </a:t>
            </a:r>
            <a:r>
              <a:rPr lang="tr-TR" sz="1200" kern="1200" dirty="0" err="1" smtClean="0">
                <a:solidFill>
                  <a:schemeClr val="tx1"/>
                </a:solidFill>
                <a:effectLst/>
                <a:latin typeface="+mn-lt"/>
                <a:ea typeface="+mn-ea"/>
                <a:cs typeface="+mn-cs"/>
              </a:rPr>
              <a:t>Midazolam</a:t>
            </a:r>
            <a:r>
              <a:rPr lang="tr-TR" sz="1200" kern="1200" dirty="0" smtClean="0">
                <a:solidFill>
                  <a:schemeClr val="tx1"/>
                </a:solidFill>
                <a:effectLst/>
                <a:latin typeface="+mn-lt"/>
                <a:ea typeface="+mn-ea"/>
                <a:cs typeface="+mn-cs"/>
              </a:rPr>
              <a:t> IV, IM ya da PO kullanılabilir. Daha kısa yarılanma süresi vardır.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45</a:t>
            </a:fld>
            <a:endParaRPr lang="tr-TR"/>
          </a:p>
        </p:txBody>
      </p:sp>
    </p:spTree>
    <p:extLst>
      <p:ext uri="{BB962C8B-B14F-4D97-AF65-F5344CB8AC3E}">
        <p14:creationId xmlns:p14="http://schemas.microsoft.com/office/powerpoint/2010/main" val="30503222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Ankomplike</a:t>
            </a:r>
            <a:r>
              <a:rPr lang="tr-TR" sz="1200" kern="1200" dirty="0" smtClean="0">
                <a:solidFill>
                  <a:schemeClr val="tx1"/>
                </a:solidFill>
                <a:effectLst/>
                <a:latin typeface="+mn-lt"/>
                <a:ea typeface="+mn-ea"/>
                <a:cs typeface="+mn-cs"/>
              </a:rPr>
              <a:t> hastalarda (nöbet, halüsinasyon ya da </a:t>
            </a:r>
            <a:r>
              <a:rPr lang="tr-TR" sz="1200" kern="1200" dirty="0" err="1" smtClean="0">
                <a:solidFill>
                  <a:schemeClr val="tx1"/>
                </a:solidFill>
                <a:effectLst/>
                <a:latin typeface="+mn-lt"/>
                <a:ea typeface="+mn-ea"/>
                <a:cs typeface="+mn-cs"/>
              </a:rPr>
              <a:t>deliryum</a:t>
            </a:r>
            <a:r>
              <a:rPr lang="tr-TR" sz="1200" kern="1200" dirty="0" smtClean="0">
                <a:solidFill>
                  <a:schemeClr val="tx1"/>
                </a:solidFill>
                <a:effectLst/>
                <a:latin typeface="+mn-lt"/>
                <a:ea typeface="+mn-ea"/>
                <a:cs typeface="+mn-cs"/>
              </a:rPr>
              <a:t> olmayan) ilk seçenek </a:t>
            </a:r>
            <a:r>
              <a:rPr lang="tr-TR" sz="1200" kern="1200" dirty="0" err="1" smtClean="0">
                <a:solidFill>
                  <a:schemeClr val="tx1"/>
                </a:solidFill>
                <a:effectLst/>
                <a:latin typeface="+mn-lt"/>
                <a:ea typeface="+mn-ea"/>
                <a:cs typeface="+mn-cs"/>
              </a:rPr>
              <a:t>benzodiazepindir</a:t>
            </a:r>
            <a:r>
              <a:rPr lang="tr-TR" sz="1200" kern="1200" dirty="0" smtClean="0">
                <a:solidFill>
                  <a:schemeClr val="tx1"/>
                </a:solidFill>
                <a:effectLst/>
                <a:latin typeface="+mn-lt"/>
                <a:ea typeface="+mn-ea"/>
                <a:cs typeface="+mn-cs"/>
              </a:rPr>
              <a:t>. Herhangi birisi kullanılabilir. Kusmayan hastalarda 10-20 mg PO verilebilir. Eğer hasta kusuyor ya da oral almak istemiyor ise her 2-4 saatte bir 5-10 mg </a:t>
            </a:r>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verilebilir. Yanında </a:t>
            </a:r>
            <a:r>
              <a:rPr lang="tr-TR" sz="1200" kern="1200" dirty="0" err="1" smtClean="0">
                <a:solidFill>
                  <a:schemeClr val="tx1"/>
                </a:solidFill>
                <a:effectLst/>
                <a:latin typeface="+mn-lt"/>
                <a:ea typeface="+mn-ea"/>
                <a:cs typeface="+mn-cs"/>
              </a:rPr>
              <a:t>hidrasyon</a:t>
            </a:r>
            <a:r>
              <a:rPr lang="tr-TR" sz="1200" kern="1200" dirty="0" smtClean="0">
                <a:solidFill>
                  <a:schemeClr val="tx1"/>
                </a:solidFill>
                <a:effectLst/>
                <a:latin typeface="+mn-lt"/>
                <a:ea typeface="+mn-ea"/>
                <a:cs typeface="+mn-cs"/>
              </a:rPr>
              <a:t> sağlamak iyi olabilir.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46</a:t>
            </a:fld>
            <a:endParaRPr lang="tr-TR"/>
          </a:p>
        </p:txBody>
      </p:sp>
    </p:spTree>
    <p:extLst>
      <p:ext uri="{BB962C8B-B14F-4D97-AF65-F5344CB8AC3E}">
        <p14:creationId xmlns:p14="http://schemas.microsoft.com/office/powerpoint/2010/main" val="9108891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Fenitoin</a:t>
            </a:r>
            <a:r>
              <a:rPr lang="tr-TR" sz="1200" kern="1200" dirty="0" smtClean="0">
                <a:solidFill>
                  <a:schemeClr val="tx1"/>
                </a:solidFill>
                <a:effectLst/>
                <a:latin typeface="+mn-lt"/>
                <a:ea typeface="+mn-ea"/>
                <a:cs typeface="+mn-cs"/>
              </a:rPr>
              <a:t> bu hastalarda kullanılmamalıdır. Nöbet eşiğini düşürme olasılığı vardır. Tercih edilecek ajan </a:t>
            </a:r>
            <a:r>
              <a:rPr lang="tr-TR" sz="1200" kern="1200" dirty="0" err="1" smtClean="0">
                <a:solidFill>
                  <a:schemeClr val="tx1"/>
                </a:solidFill>
                <a:effectLst/>
                <a:latin typeface="+mn-lt"/>
                <a:ea typeface="+mn-ea"/>
                <a:cs typeface="+mn-cs"/>
              </a:rPr>
              <a:t>benzodiazepinlerdir</a:t>
            </a:r>
            <a:r>
              <a:rPr lang="tr-TR" sz="1200" kern="1200" dirty="0" smtClean="0">
                <a:solidFill>
                  <a:schemeClr val="tx1"/>
                </a:solidFill>
                <a:effectLst/>
                <a:latin typeface="+mn-lt"/>
                <a:ea typeface="+mn-ea"/>
                <a:cs typeface="+mn-cs"/>
              </a:rPr>
              <a:t>. 10 mg </a:t>
            </a:r>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IV uygulanması ilk seçenektir. Tekrar dozlar gerekebilir. </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47</a:t>
            </a:fld>
            <a:endParaRPr lang="tr-TR"/>
          </a:p>
        </p:txBody>
      </p:sp>
    </p:spTree>
    <p:extLst>
      <p:ext uri="{BB962C8B-B14F-4D97-AF65-F5344CB8AC3E}">
        <p14:creationId xmlns:p14="http://schemas.microsoft.com/office/powerpoint/2010/main" val="28436948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5 mg IV (2 dakikada) – 5-10 dakikada bir tekrarla toplam 2 defa</a:t>
            </a:r>
          </a:p>
          <a:p>
            <a:r>
              <a:rPr lang="tr-TR" sz="1200" kern="1200" dirty="0" smtClean="0">
                <a:solidFill>
                  <a:schemeClr val="tx1"/>
                </a:solidFill>
                <a:effectLst/>
                <a:latin typeface="+mn-lt"/>
                <a:ea typeface="+mn-ea"/>
                <a:cs typeface="+mn-cs"/>
              </a:rPr>
              <a:t>Üçüncü ve dördüncü dozlar 10 mg </a:t>
            </a:r>
            <a:r>
              <a:rPr lang="tr-TR" sz="1200" kern="1200" dirty="0" err="1" smtClean="0">
                <a:solidFill>
                  <a:schemeClr val="tx1"/>
                </a:solidFill>
                <a:effectLst/>
                <a:latin typeface="+mn-lt"/>
                <a:ea typeface="+mn-ea"/>
                <a:cs typeface="+mn-cs"/>
              </a:rPr>
              <a:t>Diazepam</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Beşinci ve daha sonraki dozlar 20 mg </a:t>
            </a:r>
            <a:r>
              <a:rPr lang="tr-TR" sz="1200" kern="1200" dirty="0" err="1" smtClean="0">
                <a:solidFill>
                  <a:schemeClr val="tx1"/>
                </a:solidFill>
                <a:effectLst/>
                <a:latin typeface="+mn-lt"/>
                <a:ea typeface="+mn-ea"/>
                <a:cs typeface="+mn-cs"/>
              </a:rPr>
              <a:t>Diazepam</a:t>
            </a:r>
            <a:r>
              <a:rPr lang="tr-TR" sz="1200" kern="1200" dirty="0" smtClean="0">
                <a:solidFill>
                  <a:schemeClr val="tx1"/>
                </a:solidFill>
                <a:effectLst/>
                <a:latin typeface="+mn-lt"/>
                <a:ea typeface="+mn-ea"/>
                <a:cs typeface="+mn-cs"/>
              </a:rPr>
              <a:t> olarak sakinleşince ve uyku hali oluşana kadar devam et. Ardından 5-20 mg/saat </a:t>
            </a:r>
            <a:r>
              <a:rPr lang="tr-TR" sz="1200" kern="1200" dirty="0" err="1" smtClean="0">
                <a:solidFill>
                  <a:schemeClr val="tx1"/>
                </a:solidFill>
                <a:effectLst/>
                <a:latin typeface="+mn-lt"/>
                <a:ea typeface="+mn-ea"/>
                <a:cs typeface="+mn-cs"/>
              </a:rPr>
              <a:t>infüzyona</a:t>
            </a:r>
            <a:r>
              <a:rPr lang="tr-TR" sz="1200" kern="1200" dirty="0" smtClean="0">
                <a:solidFill>
                  <a:schemeClr val="tx1"/>
                </a:solidFill>
                <a:effectLst/>
                <a:latin typeface="+mn-lt"/>
                <a:ea typeface="+mn-ea"/>
                <a:cs typeface="+mn-cs"/>
              </a:rPr>
              <a:t> başla.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48</a:t>
            </a:fld>
            <a:endParaRPr lang="tr-TR"/>
          </a:p>
        </p:txBody>
      </p:sp>
    </p:spTree>
    <p:extLst>
      <p:ext uri="{BB962C8B-B14F-4D97-AF65-F5344CB8AC3E}">
        <p14:creationId xmlns:p14="http://schemas.microsoft.com/office/powerpoint/2010/main" val="4833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Eğer </a:t>
            </a:r>
            <a:r>
              <a:rPr lang="tr-TR" sz="1200" kern="1200" dirty="0" err="1" smtClean="0">
                <a:solidFill>
                  <a:schemeClr val="tx1"/>
                </a:solidFill>
                <a:effectLst/>
                <a:latin typeface="+mn-lt"/>
                <a:ea typeface="+mn-ea"/>
                <a:cs typeface="+mn-cs"/>
              </a:rPr>
              <a:t>benzodiazepinlere</a:t>
            </a:r>
            <a:r>
              <a:rPr lang="tr-TR" sz="1200" kern="1200" dirty="0" smtClean="0">
                <a:solidFill>
                  <a:schemeClr val="tx1"/>
                </a:solidFill>
                <a:effectLst/>
                <a:latin typeface="+mn-lt"/>
                <a:ea typeface="+mn-ea"/>
                <a:cs typeface="+mn-cs"/>
              </a:rPr>
              <a:t> dirençli ise </a:t>
            </a:r>
            <a:r>
              <a:rPr lang="tr-TR" sz="1200" kern="1200" dirty="0" err="1" smtClean="0">
                <a:solidFill>
                  <a:schemeClr val="tx1"/>
                </a:solidFill>
                <a:effectLst/>
                <a:latin typeface="+mn-lt"/>
                <a:ea typeface="+mn-ea"/>
                <a:cs typeface="+mn-cs"/>
              </a:rPr>
              <a:t>Phenobarbital</a:t>
            </a:r>
            <a:r>
              <a:rPr lang="tr-TR" sz="1200" kern="1200" dirty="0" smtClean="0">
                <a:solidFill>
                  <a:schemeClr val="tx1"/>
                </a:solidFill>
                <a:effectLst/>
                <a:latin typeface="+mn-lt"/>
                <a:ea typeface="+mn-ea"/>
                <a:cs typeface="+mn-cs"/>
              </a:rPr>
              <a:t> ya da </a:t>
            </a:r>
            <a:r>
              <a:rPr lang="tr-TR" sz="1200" kern="1200" dirty="0" err="1" smtClean="0">
                <a:solidFill>
                  <a:schemeClr val="tx1"/>
                </a:solidFill>
                <a:effectLst/>
                <a:latin typeface="+mn-lt"/>
                <a:ea typeface="+mn-ea"/>
                <a:cs typeface="+mn-cs"/>
              </a:rPr>
              <a:t>Propofol</a:t>
            </a:r>
            <a:r>
              <a:rPr lang="tr-TR" sz="1200" kern="1200" dirty="0" smtClean="0">
                <a:solidFill>
                  <a:schemeClr val="tx1"/>
                </a:solidFill>
                <a:effectLst/>
                <a:latin typeface="+mn-lt"/>
                <a:ea typeface="+mn-ea"/>
                <a:cs typeface="+mn-cs"/>
              </a:rPr>
              <a:t> başlamayı düşün. Bu durumda </a:t>
            </a:r>
            <a:r>
              <a:rPr lang="tr-TR" sz="1200" kern="1200" dirty="0" err="1" smtClean="0">
                <a:solidFill>
                  <a:schemeClr val="tx1"/>
                </a:solidFill>
                <a:effectLst/>
                <a:latin typeface="+mn-lt"/>
                <a:ea typeface="+mn-ea"/>
                <a:cs typeface="+mn-cs"/>
              </a:rPr>
              <a:t>entübasyon</a:t>
            </a:r>
            <a:r>
              <a:rPr lang="tr-TR" sz="1200" kern="1200" dirty="0" smtClean="0">
                <a:solidFill>
                  <a:schemeClr val="tx1"/>
                </a:solidFill>
                <a:effectLst/>
                <a:latin typeface="+mn-lt"/>
                <a:ea typeface="+mn-ea"/>
                <a:cs typeface="+mn-cs"/>
              </a:rPr>
              <a:t> gerekliliğini göz önünde bulundur. </a:t>
            </a:r>
          </a:p>
          <a:p>
            <a:r>
              <a:rPr lang="tr-TR" sz="1200" kern="1200" dirty="0" smtClean="0">
                <a:solidFill>
                  <a:schemeClr val="tx1"/>
                </a:solidFill>
                <a:effectLst/>
                <a:latin typeface="+mn-lt"/>
                <a:ea typeface="+mn-ea"/>
                <a:cs typeface="+mn-cs"/>
              </a:rPr>
              <a:t>Devam eden ajitasyonlar ya da psikoz tablosu için </a:t>
            </a:r>
            <a:r>
              <a:rPr lang="tr-TR" sz="1200" kern="1200" dirty="0" err="1" smtClean="0">
                <a:solidFill>
                  <a:schemeClr val="tx1"/>
                </a:solidFill>
                <a:effectLst/>
                <a:latin typeface="+mn-lt"/>
                <a:ea typeface="+mn-ea"/>
                <a:cs typeface="+mn-cs"/>
              </a:rPr>
              <a:t>antipsikotikler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Norodol</a:t>
            </a:r>
            <a:r>
              <a:rPr lang="tr-TR" sz="1200" kern="1200" dirty="0" smtClean="0">
                <a:solidFill>
                  <a:schemeClr val="tx1"/>
                </a:solidFill>
                <a:effectLst/>
                <a:latin typeface="+mn-lt"/>
                <a:ea typeface="+mn-ea"/>
                <a:cs typeface="+mn-cs"/>
              </a:rPr>
              <a:t>) 0.5-5 mg IV/saat yapılabileceğini unutma.</a:t>
            </a:r>
          </a:p>
          <a:p>
            <a:r>
              <a:rPr lang="tr-TR" sz="1200" kern="1200" dirty="0" smtClean="0">
                <a:solidFill>
                  <a:schemeClr val="tx1"/>
                </a:solidFill>
                <a:effectLst/>
                <a:latin typeface="+mn-lt"/>
                <a:ea typeface="+mn-ea"/>
                <a:cs typeface="+mn-cs"/>
              </a:rPr>
              <a:t>Bu ilaç tedavisine ek olarak </a:t>
            </a:r>
            <a:r>
              <a:rPr lang="tr-TR" sz="1200" kern="1200" dirty="0" err="1" smtClean="0">
                <a:solidFill>
                  <a:schemeClr val="tx1"/>
                </a:solidFill>
                <a:effectLst/>
                <a:latin typeface="+mn-lt"/>
                <a:ea typeface="+mn-ea"/>
                <a:cs typeface="+mn-cs"/>
              </a:rPr>
              <a:t>hipertermi</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dehidratasyon</a:t>
            </a:r>
            <a:r>
              <a:rPr lang="tr-TR" sz="1200" kern="1200" dirty="0" smtClean="0">
                <a:solidFill>
                  <a:schemeClr val="tx1"/>
                </a:solidFill>
                <a:effectLst/>
                <a:latin typeface="+mn-lt"/>
                <a:ea typeface="+mn-ea"/>
                <a:cs typeface="+mn-cs"/>
              </a:rPr>
              <a:t>, elektrolit bozuklukları, hipoglisemi ile mücadele edilmelidir. </a:t>
            </a:r>
            <a:r>
              <a:rPr lang="tr-TR" sz="1200" kern="1200" dirty="0" err="1" smtClean="0">
                <a:solidFill>
                  <a:schemeClr val="tx1"/>
                </a:solidFill>
                <a:effectLst/>
                <a:latin typeface="+mn-lt"/>
                <a:ea typeface="+mn-ea"/>
                <a:cs typeface="+mn-cs"/>
              </a:rPr>
              <a:t>Tiamin</a:t>
            </a:r>
            <a:r>
              <a:rPr lang="tr-TR" sz="1200" kern="1200" dirty="0" smtClean="0">
                <a:solidFill>
                  <a:schemeClr val="tx1"/>
                </a:solidFill>
                <a:effectLst/>
                <a:latin typeface="+mn-lt"/>
                <a:ea typeface="+mn-ea"/>
                <a:cs typeface="+mn-cs"/>
              </a:rPr>
              <a:t> 100 mg ve </a:t>
            </a:r>
            <a:r>
              <a:rPr lang="tr-TR" sz="1200" kern="1200" dirty="0" err="1" smtClean="0">
                <a:solidFill>
                  <a:schemeClr val="tx1"/>
                </a:solidFill>
                <a:effectLst/>
                <a:latin typeface="+mn-lt"/>
                <a:ea typeface="+mn-ea"/>
                <a:cs typeface="+mn-cs"/>
              </a:rPr>
              <a:t>Folat</a:t>
            </a:r>
            <a:r>
              <a:rPr lang="tr-TR" sz="1200" kern="1200" dirty="0" smtClean="0">
                <a:solidFill>
                  <a:schemeClr val="tx1"/>
                </a:solidFill>
                <a:effectLst/>
                <a:latin typeface="+mn-lt"/>
                <a:ea typeface="+mn-ea"/>
                <a:cs typeface="+mn-cs"/>
              </a:rPr>
              <a:t> 1 mg verilmesi de düşünülebilir. </a:t>
            </a:r>
          </a:p>
        </p:txBody>
      </p:sp>
      <p:sp>
        <p:nvSpPr>
          <p:cNvPr id="4" name="Slayt Numarası Yer Tutucusu 3"/>
          <p:cNvSpPr>
            <a:spLocks noGrp="1"/>
          </p:cNvSpPr>
          <p:nvPr>
            <p:ph type="sldNum" sz="quarter" idx="10"/>
          </p:nvPr>
        </p:nvSpPr>
        <p:spPr/>
        <p:txBody>
          <a:bodyPr/>
          <a:lstStyle/>
          <a:p>
            <a:fld id="{75693FD4-8F83-4EF7-AC3F-0DC0388986B0}" type="slidenum">
              <a:rPr lang="tr-TR" smtClean="0"/>
              <a:pPr/>
              <a:t>49</a:t>
            </a:fld>
            <a:endParaRPr lang="tr-TR"/>
          </a:p>
        </p:txBody>
      </p:sp>
    </p:spTree>
    <p:extLst>
      <p:ext uri="{BB962C8B-B14F-4D97-AF65-F5344CB8AC3E}">
        <p14:creationId xmlns:p14="http://schemas.microsoft.com/office/powerpoint/2010/main" val="326826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Etanol SSS </a:t>
            </a:r>
            <a:r>
              <a:rPr lang="tr-TR" sz="1200" kern="1200" dirty="0" err="1" smtClean="0">
                <a:solidFill>
                  <a:schemeClr val="tx1"/>
                </a:solidFill>
                <a:effectLst/>
                <a:latin typeface="+mn-lt"/>
                <a:ea typeface="+mn-ea"/>
                <a:cs typeface="+mn-cs"/>
              </a:rPr>
              <a:t>depresanıdır</a:t>
            </a:r>
            <a:r>
              <a:rPr lang="tr-TR" sz="1200" kern="1200" dirty="0" smtClean="0">
                <a:solidFill>
                  <a:schemeClr val="tx1"/>
                </a:solidFill>
                <a:effectLst/>
                <a:latin typeface="+mn-lt"/>
                <a:ea typeface="+mn-ea"/>
                <a:cs typeface="+mn-cs"/>
              </a:rPr>
              <a:t>. İnhibitör bir </a:t>
            </a:r>
            <a:r>
              <a:rPr lang="tr-TR" sz="1200" kern="1200" dirty="0" err="1" smtClean="0">
                <a:solidFill>
                  <a:schemeClr val="tx1"/>
                </a:solidFill>
                <a:effectLst/>
                <a:latin typeface="+mn-lt"/>
                <a:ea typeface="+mn-ea"/>
                <a:cs typeface="+mn-cs"/>
              </a:rPr>
              <a:t>nörotrnasmitter</a:t>
            </a:r>
            <a:r>
              <a:rPr lang="tr-TR" sz="1200" kern="1200" dirty="0" smtClean="0">
                <a:solidFill>
                  <a:schemeClr val="tx1"/>
                </a:solidFill>
                <a:effectLst/>
                <a:latin typeface="+mn-lt"/>
                <a:ea typeface="+mn-ea"/>
                <a:cs typeface="+mn-cs"/>
              </a:rPr>
              <a:t> olan GABA reseptörlerini arttırarak bu etkisini gösterir. Aynı zamanda SSS uyarıcısı olan NMDA reseptörlerini bloke etmesinin de bunda etkisi vardır. Bu her iki sistemin modülasyonu (etanol tarafından değişimi) tolerans, bağımlılık ve yoksunluk </a:t>
            </a:r>
            <a:r>
              <a:rPr lang="tr-TR" sz="1200" kern="1200" dirty="0" err="1" smtClean="0">
                <a:solidFill>
                  <a:schemeClr val="tx1"/>
                </a:solidFill>
                <a:effectLst/>
                <a:latin typeface="+mn-lt"/>
                <a:ea typeface="+mn-ea"/>
                <a:cs typeface="+mn-cs"/>
              </a:rPr>
              <a:t>sendromununu</a:t>
            </a:r>
            <a:r>
              <a:rPr lang="tr-TR" sz="1200" kern="1200" dirty="0" smtClean="0">
                <a:solidFill>
                  <a:schemeClr val="tx1"/>
                </a:solidFill>
                <a:effectLst/>
                <a:latin typeface="+mn-lt"/>
                <a:ea typeface="+mn-ea"/>
                <a:cs typeface="+mn-cs"/>
              </a:rPr>
              <a:t> gelişimine yol açar</a:t>
            </a:r>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7</a:t>
            </a:fld>
            <a:endParaRPr lang="tr-TR"/>
          </a:p>
        </p:txBody>
      </p:sp>
    </p:spTree>
    <p:extLst>
      <p:ext uri="{BB962C8B-B14F-4D97-AF65-F5344CB8AC3E}">
        <p14:creationId xmlns:p14="http://schemas.microsoft.com/office/powerpoint/2010/main" val="720952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Kan alkol düzeyleri ile klinik </a:t>
            </a:r>
            <a:r>
              <a:rPr lang="tr-TR" sz="1200" kern="1200" dirty="0" err="1" smtClean="0">
                <a:solidFill>
                  <a:schemeClr val="tx1"/>
                </a:solidFill>
                <a:effectLst/>
                <a:latin typeface="+mn-lt"/>
                <a:ea typeface="+mn-ea"/>
                <a:cs typeface="+mn-cs"/>
              </a:rPr>
              <a:t>toksisite</a:t>
            </a:r>
            <a:r>
              <a:rPr lang="tr-TR" sz="1200" kern="1200" dirty="0" smtClean="0">
                <a:solidFill>
                  <a:schemeClr val="tx1"/>
                </a:solidFill>
                <a:effectLst/>
                <a:latin typeface="+mn-lt"/>
                <a:ea typeface="+mn-ea"/>
                <a:cs typeface="+mn-cs"/>
              </a:rPr>
              <a:t> (yani klinik bulgular) arasında zayıf bir uyum vardır. Bunun nedeni tolerans gelişimidir. Alışkın olmayan bireylerde 400-500 mg/dl düzeyleri solunum depresyonu ile ölüme yol açabilirken, alkol bağımlılığı </a:t>
            </a:r>
            <a:r>
              <a:rPr lang="tr-TR" sz="1200" kern="1200" dirty="0" err="1" smtClean="0">
                <a:solidFill>
                  <a:schemeClr val="tx1"/>
                </a:solidFill>
                <a:effectLst/>
                <a:latin typeface="+mn-lt"/>
                <a:ea typeface="+mn-ea"/>
                <a:cs typeface="+mn-cs"/>
              </a:rPr>
              <a:t>buşunan</a:t>
            </a:r>
            <a:r>
              <a:rPr lang="tr-TR" sz="1200" kern="1200" dirty="0" smtClean="0">
                <a:solidFill>
                  <a:schemeClr val="tx1"/>
                </a:solidFill>
                <a:effectLst/>
                <a:latin typeface="+mn-lt"/>
                <a:ea typeface="+mn-ea"/>
                <a:cs typeface="+mn-cs"/>
              </a:rPr>
              <a:t> bireylerde 400 mg/dl düzeylerinde bile minimal klinik bulgular ortaya çıkabilmektedir. ABD, Kanada ve Meksika’da motorlu araç kullanımı için 80 mg/dl yasal üst sınır olarak kabul edilirken, alışkın olmayan bireylerde 50 mg/dl düzeylerinde bile depresyon bulguları ortaya çıkabilmektedir.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8</a:t>
            </a:fld>
            <a:endParaRPr lang="tr-TR"/>
          </a:p>
        </p:txBody>
      </p:sp>
    </p:spTree>
    <p:extLst>
      <p:ext uri="{BB962C8B-B14F-4D97-AF65-F5344CB8AC3E}">
        <p14:creationId xmlns:p14="http://schemas.microsoft.com/office/powerpoint/2010/main" val="615463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Etanol birincil olarak karaciğerden </a:t>
            </a:r>
            <a:r>
              <a:rPr lang="tr-TR" sz="1200" kern="1200" dirty="0" err="1" smtClean="0">
                <a:solidFill>
                  <a:schemeClr val="tx1"/>
                </a:solidFill>
                <a:effectLst/>
                <a:latin typeface="+mn-lt"/>
                <a:ea typeface="+mn-ea"/>
                <a:cs typeface="+mn-cs"/>
              </a:rPr>
              <a:t>metabolize</a:t>
            </a:r>
            <a:r>
              <a:rPr lang="tr-TR" sz="1200" kern="1200" dirty="0" smtClean="0">
                <a:solidFill>
                  <a:schemeClr val="tx1"/>
                </a:solidFill>
                <a:effectLst/>
                <a:latin typeface="+mn-lt"/>
                <a:ea typeface="+mn-ea"/>
                <a:cs typeface="+mn-cs"/>
              </a:rPr>
              <a:t> olur. Ancak %10 kadar idrar, ter ya da solunum ile atılır. Etanol metabolizmasının asıl sorumlusu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enzimidir. Sonucunda </a:t>
            </a:r>
            <a:r>
              <a:rPr lang="tr-TR" sz="1200" kern="1200" dirty="0" err="1" smtClean="0">
                <a:solidFill>
                  <a:schemeClr val="tx1"/>
                </a:solidFill>
                <a:effectLst/>
                <a:latin typeface="+mn-lt"/>
                <a:ea typeface="+mn-ea"/>
                <a:cs typeface="+mn-cs"/>
              </a:rPr>
              <a:t>asetaldehid</a:t>
            </a:r>
            <a:r>
              <a:rPr lang="tr-TR" sz="1200" kern="1200" dirty="0" smtClean="0">
                <a:solidFill>
                  <a:schemeClr val="tx1"/>
                </a:solidFill>
                <a:effectLst/>
                <a:latin typeface="+mn-lt"/>
                <a:ea typeface="+mn-ea"/>
                <a:cs typeface="+mn-cs"/>
              </a:rPr>
              <a:t> oluşur. Düşük etanol konsantrasyonlarında </a:t>
            </a:r>
            <a:r>
              <a:rPr lang="tr-TR" sz="1200" kern="1200" dirty="0" err="1" smtClean="0">
                <a:solidFill>
                  <a:schemeClr val="tx1"/>
                </a:solidFill>
                <a:effectLst/>
                <a:latin typeface="+mn-lt"/>
                <a:ea typeface="+mn-ea"/>
                <a:cs typeface="+mn-cs"/>
              </a:rPr>
              <a:t>first-order</a:t>
            </a:r>
            <a:r>
              <a:rPr lang="tr-TR" sz="1200" kern="1200" dirty="0" smtClean="0">
                <a:solidFill>
                  <a:schemeClr val="tx1"/>
                </a:solidFill>
                <a:effectLst/>
                <a:latin typeface="+mn-lt"/>
                <a:ea typeface="+mn-ea"/>
                <a:cs typeface="+mn-cs"/>
              </a:rPr>
              <a:t> kinetik mekanizması ile </a:t>
            </a:r>
            <a:r>
              <a:rPr lang="tr-TR" sz="1200" kern="1200" dirty="0" err="1" smtClean="0">
                <a:solidFill>
                  <a:schemeClr val="tx1"/>
                </a:solidFill>
                <a:effectLst/>
                <a:latin typeface="+mn-lt"/>
                <a:ea typeface="+mn-ea"/>
                <a:cs typeface="+mn-cs"/>
              </a:rPr>
              <a:t>metabolize</a:t>
            </a:r>
            <a:r>
              <a:rPr lang="tr-TR" sz="1200" kern="1200" dirty="0" smtClean="0">
                <a:solidFill>
                  <a:schemeClr val="tx1"/>
                </a:solidFill>
                <a:effectLst/>
                <a:latin typeface="+mn-lt"/>
                <a:ea typeface="+mn-ea"/>
                <a:cs typeface="+mn-cs"/>
              </a:rPr>
              <a:t> olur. Ama yüksek konsantrasyonlarda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satüre</a:t>
            </a:r>
            <a:r>
              <a:rPr lang="tr-TR" sz="1200" kern="1200" dirty="0" smtClean="0">
                <a:solidFill>
                  <a:schemeClr val="tx1"/>
                </a:solidFill>
                <a:effectLst/>
                <a:latin typeface="+mn-lt"/>
                <a:ea typeface="+mn-ea"/>
                <a:cs typeface="+mn-cs"/>
              </a:rPr>
              <a:t> olacağı için </a:t>
            </a:r>
            <a:r>
              <a:rPr lang="tr-TR" sz="1200" kern="1200" dirty="0" err="1" smtClean="0">
                <a:solidFill>
                  <a:schemeClr val="tx1"/>
                </a:solidFill>
                <a:effectLst/>
                <a:latin typeface="+mn-lt"/>
                <a:ea typeface="+mn-ea"/>
                <a:cs typeface="+mn-cs"/>
              </a:rPr>
              <a:t>zero-order</a:t>
            </a:r>
            <a:r>
              <a:rPr lang="tr-TR" sz="1200" kern="1200" dirty="0" smtClean="0">
                <a:solidFill>
                  <a:schemeClr val="tx1"/>
                </a:solidFill>
                <a:effectLst/>
                <a:latin typeface="+mn-lt"/>
                <a:ea typeface="+mn-ea"/>
                <a:cs typeface="+mn-cs"/>
              </a:rPr>
              <a:t> kinetik mekanizması devreye girecektir. Yani yarılanma ömrü uzayacaktır. Ek olarak etanol konsantrasyonu arttıkça metabolizmada </a:t>
            </a:r>
            <a:r>
              <a:rPr lang="tr-TR" sz="1200" kern="1200" dirty="0" err="1" smtClean="0">
                <a:solidFill>
                  <a:schemeClr val="tx1"/>
                </a:solidFill>
                <a:effectLst/>
                <a:latin typeface="+mn-lt"/>
                <a:ea typeface="+mn-ea"/>
                <a:cs typeface="+mn-cs"/>
              </a:rPr>
              <a:t>sitokrom</a:t>
            </a:r>
            <a:r>
              <a:rPr lang="tr-TR" sz="1200" kern="1200" dirty="0" smtClean="0">
                <a:solidFill>
                  <a:schemeClr val="tx1"/>
                </a:solidFill>
                <a:effectLst/>
                <a:latin typeface="+mn-lt"/>
                <a:ea typeface="+mn-ea"/>
                <a:cs typeface="+mn-cs"/>
              </a:rPr>
              <a:t> P-450 sistemi daha fazla rol almaya başlar. </a:t>
            </a:r>
          </a:p>
          <a:p>
            <a:r>
              <a:rPr lang="tr-TR" sz="1200" kern="1200" dirty="0" smtClean="0">
                <a:solidFill>
                  <a:schemeClr val="tx1"/>
                </a:solidFill>
                <a:effectLst/>
                <a:latin typeface="+mn-lt"/>
                <a:ea typeface="+mn-ea"/>
                <a:cs typeface="+mn-cs"/>
              </a:rPr>
              <a:t>Hem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hem de </a:t>
            </a:r>
            <a:r>
              <a:rPr lang="tr-TR" sz="1200" kern="1200" dirty="0" err="1" smtClean="0">
                <a:solidFill>
                  <a:schemeClr val="tx1"/>
                </a:solidFill>
                <a:effectLst/>
                <a:latin typeface="+mn-lt"/>
                <a:ea typeface="+mn-ea"/>
                <a:cs typeface="+mn-cs"/>
              </a:rPr>
              <a:t>sitokrom</a:t>
            </a:r>
            <a:r>
              <a:rPr lang="tr-TR" sz="1200" kern="1200" dirty="0" smtClean="0">
                <a:solidFill>
                  <a:schemeClr val="tx1"/>
                </a:solidFill>
                <a:effectLst/>
                <a:latin typeface="+mn-lt"/>
                <a:ea typeface="+mn-ea"/>
                <a:cs typeface="+mn-cs"/>
              </a:rPr>
              <a:t> P-450 uyarılabilir mekanizmalar olduğu için kronik alkol kullananlarda daha etkindirler. Bu nedenle alkolün eliminasyonu saatte 15-20 mg/dl’den, 30 mg/dl’ye kadar değişebilir.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9</a:t>
            </a:fld>
            <a:endParaRPr lang="tr-TR"/>
          </a:p>
        </p:txBody>
      </p:sp>
    </p:spTree>
    <p:extLst>
      <p:ext uri="{BB962C8B-B14F-4D97-AF65-F5344CB8AC3E}">
        <p14:creationId xmlns:p14="http://schemas.microsoft.com/office/powerpoint/2010/main" val="396161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Etanolün klinik etkisi sarhoşluktur. İlk olarak </a:t>
            </a:r>
            <a:r>
              <a:rPr lang="tr-TR" sz="1200" kern="1200" dirty="0" err="1" smtClean="0">
                <a:solidFill>
                  <a:schemeClr val="tx1"/>
                </a:solidFill>
                <a:effectLst/>
                <a:latin typeface="+mn-lt"/>
                <a:ea typeface="+mn-ea"/>
                <a:cs typeface="+mn-cs"/>
              </a:rPr>
              <a:t>tutumsal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disinhibisyon</a:t>
            </a:r>
            <a:r>
              <a:rPr lang="tr-TR" sz="1200" kern="1200" dirty="0" smtClean="0">
                <a:solidFill>
                  <a:schemeClr val="tx1"/>
                </a:solidFill>
                <a:effectLst/>
                <a:latin typeface="+mn-lt"/>
                <a:ea typeface="+mn-ea"/>
                <a:cs typeface="+mn-cs"/>
              </a:rPr>
              <a:t> yaratır ve sonucunda </a:t>
            </a:r>
            <a:r>
              <a:rPr lang="tr-TR" sz="1200" kern="1200" dirty="0" err="1" smtClean="0">
                <a:solidFill>
                  <a:schemeClr val="tx1"/>
                </a:solidFill>
                <a:effectLst/>
                <a:latin typeface="+mn-lt"/>
                <a:ea typeface="+mn-ea"/>
                <a:cs typeface="+mn-cs"/>
              </a:rPr>
              <a:t>öfıri</a:t>
            </a:r>
            <a:r>
              <a:rPr lang="tr-TR" sz="1200" kern="1200" dirty="0" smtClean="0">
                <a:solidFill>
                  <a:schemeClr val="tx1"/>
                </a:solidFill>
                <a:effectLst/>
                <a:latin typeface="+mn-lt"/>
                <a:ea typeface="+mn-ea"/>
                <a:cs typeface="+mn-cs"/>
              </a:rPr>
              <a:t>, ajitasyon ve hatta saldırganlık görülebilir. Daha ileri </a:t>
            </a:r>
            <a:r>
              <a:rPr lang="tr-TR" sz="1200" kern="1200" dirty="0" err="1" smtClean="0">
                <a:solidFill>
                  <a:schemeClr val="tx1"/>
                </a:solidFill>
                <a:effectLst/>
                <a:latin typeface="+mn-lt"/>
                <a:ea typeface="+mn-ea"/>
                <a:cs typeface="+mn-cs"/>
              </a:rPr>
              <a:t>entoksikasyonlarda</a:t>
            </a:r>
            <a:r>
              <a:rPr lang="tr-TR" sz="1200" kern="1200" dirty="0" smtClean="0">
                <a:solidFill>
                  <a:schemeClr val="tx1"/>
                </a:solidFill>
                <a:effectLst/>
                <a:latin typeface="+mn-lt"/>
                <a:ea typeface="+mn-ea"/>
                <a:cs typeface="+mn-cs"/>
              </a:rPr>
              <a:t> dilde peltekleşme, </a:t>
            </a:r>
            <a:r>
              <a:rPr lang="tr-TR" sz="1200" kern="1200" dirty="0" err="1" smtClean="0">
                <a:solidFill>
                  <a:schemeClr val="tx1"/>
                </a:solidFill>
                <a:effectLst/>
                <a:latin typeface="+mn-lt"/>
                <a:ea typeface="+mn-ea"/>
                <a:cs typeface="+mn-cs"/>
              </a:rPr>
              <a:t>nistagmus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ataksi</a:t>
            </a:r>
            <a:r>
              <a:rPr lang="tr-TR" sz="1200" kern="1200" dirty="0" smtClean="0">
                <a:solidFill>
                  <a:schemeClr val="tx1"/>
                </a:solidFill>
                <a:effectLst/>
                <a:latin typeface="+mn-lt"/>
                <a:ea typeface="+mn-ea"/>
                <a:cs typeface="+mn-cs"/>
              </a:rPr>
              <a:t> ve azalmış motor koordinasyon ortaya çıkar. Ciddi </a:t>
            </a:r>
            <a:r>
              <a:rPr lang="tr-TR" sz="1200" kern="1200" dirty="0" err="1" smtClean="0">
                <a:solidFill>
                  <a:schemeClr val="tx1"/>
                </a:solidFill>
                <a:effectLst/>
                <a:latin typeface="+mn-lt"/>
                <a:ea typeface="+mn-ea"/>
                <a:cs typeface="+mn-cs"/>
              </a:rPr>
              <a:t>intoksikasyonda</a:t>
            </a:r>
            <a:r>
              <a:rPr lang="tr-TR" sz="1200" kern="1200" dirty="0" smtClean="0">
                <a:solidFill>
                  <a:schemeClr val="tx1"/>
                </a:solidFill>
                <a:effectLst/>
                <a:latin typeface="+mn-lt"/>
                <a:ea typeface="+mn-ea"/>
                <a:cs typeface="+mn-cs"/>
              </a:rPr>
              <a:t> ise solunum depresyonu ve koma görülür. Bulantı ve kusma ise en sık görülen bulgulardır.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10</a:t>
            </a:fld>
            <a:endParaRPr lang="tr-TR"/>
          </a:p>
        </p:txBody>
      </p:sp>
    </p:spTree>
    <p:extLst>
      <p:ext uri="{BB962C8B-B14F-4D97-AF65-F5344CB8AC3E}">
        <p14:creationId xmlns:p14="http://schemas.microsoft.com/office/powerpoint/2010/main" val="106220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Periferal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vazodilatasyon</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flushing</a:t>
            </a:r>
            <a:r>
              <a:rPr lang="tr-TR" sz="1200" kern="1200" dirty="0" smtClean="0">
                <a:solidFill>
                  <a:schemeClr val="tx1"/>
                </a:solidFill>
                <a:effectLst/>
                <a:latin typeface="+mn-lt"/>
                <a:ea typeface="+mn-ea"/>
                <a:cs typeface="+mn-cs"/>
              </a:rPr>
              <a:t> oluşturur, deri sıcaktır. </a:t>
            </a:r>
            <a:r>
              <a:rPr lang="tr-TR" sz="1200" kern="1200" dirty="0" err="1" smtClean="0">
                <a:solidFill>
                  <a:schemeClr val="tx1"/>
                </a:solidFill>
                <a:effectLst/>
                <a:latin typeface="+mn-lt"/>
                <a:ea typeface="+mn-ea"/>
                <a:cs typeface="+mn-cs"/>
              </a:rPr>
              <a:t>Vazodilatasyona</a:t>
            </a:r>
            <a:r>
              <a:rPr lang="tr-TR" sz="1200" kern="1200" dirty="0" smtClean="0">
                <a:solidFill>
                  <a:schemeClr val="tx1"/>
                </a:solidFill>
                <a:effectLst/>
                <a:latin typeface="+mn-lt"/>
                <a:ea typeface="+mn-ea"/>
                <a:cs typeface="+mn-cs"/>
              </a:rPr>
              <a:t> ikincil ısı kaybı oluşur ve </a:t>
            </a:r>
            <a:r>
              <a:rPr lang="tr-TR" sz="1200" kern="1200" dirty="0" err="1" smtClean="0">
                <a:solidFill>
                  <a:schemeClr val="tx1"/>
                </a:solidFill>
                <a:effectLst/>
                <a:latin typeface="+mn-lt"/>
                <a:ea typeface="+mn-ea"/>
                <a:cs typeface="+mn-cs"/>
              </a:rPr>
              <a:t>hipotermiye</a:t>
            </a:r>
            <a:r>
              <a:rPr lang="tr-TR" sz="1200" kern="1200" dirty="0" smtClean="0">
                <a:solidFill>
                  <a:schemeClr val="tx1"/>
                </a:solidFill>
                <a:effectLst/>
                <a:latin typeface="+mn-lt"/>
                <a:ea typeface="+mn-ea"/>
                <a:cs typeface="+mn-cs"/>
              </a:rPr>
              <a:t> eğilim artar. Yine </a:t>
            </a:r>
            <a:r>
              <a:rPr lang="tr-TR" sz="1200" kern="1200" dirty="0" err="1" smtClean="0">
                <a:solidFill>
                  <a:schemeClr val="tx1"/>
                </a:solidFill>
                <a:effectLst/>
                <a:latin typeface="+mn-lt"/>
                <a:ea typeface="+mn-ea"/>
                <a:cs typeface="+mn-cs"/>
              </a:rPr>
              <a:t>vazodilatasyona</a:t>
            </a:r>
            <a:r>
              <a:rPr lang="tr-TR" sz="1200" kern="1200" dirty="0" smtClean="0">
                <a:solidFill>
                  <a:schemeClr val="tx1"/>
                </a:solidFill>
                <a:effectLst/>
                <a:latin typeface="+mn-lt"/>
                <a:ea typeface="+mn-ea"/>
                <a:cs typeface="+mn-cs"/>
              </a:rPr>
              <a:t> bağlı </a:t>
            </a:r>
            <a:r>
              <a:rPr lang="tr-TR" sz="1200" kern="1200" dirty="0" err="1" smtClean="0">
                <a:solidFill>
                  <a:schemeClr val="tx1"/>
                </a:solidFill>
                <a:effectLst/>
                <a:latin typeface="+mn-lt"/>
                <a:ea typeface="+mn-ea"/>
                <a:cs typeface="+mn-cs"/>
              </a:rPr>
              <a:t>ortostatik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hipotansyon</a:t>
            </a:r>
            <a:r>
              <a:rPr lang="tr-TR" sz="1200" kern="1200" dirty="0" smtClean="0">
                <a:solidFill>
                  <a:schemeClr val="tx1"/>
                </a:solidFill>
                <a:effectLst/>
                <a:latin typeface="+mn-lt"/>
                <a:ea typeface="+mn-ea"/>
                <a:cs typeface="+mn-cs"/>
              </a:rPr>
              <a:t> görülebilir. Etanole bağlı </a:t>
            </a:r>
            <a:r>
              <a:rPr lang="tr-TR" sz="1200" kern="1200" dirty="0" err="1" smtClean="0">
                <a:solidFill>
                  <a:schemeClr val="tx1"/>
                </a:solidFill>
                <a:effectLst/>
                <a:latin typeface="+mn-lt"/>
                <a:ea typeface="+mn-ea"/>
                <a:cs typeface="+mn-cs"/>
              </a:rPr>
              <a:t>hipotasnsiyon</a:t>
            </a:r>
            <a:r>
              <a:rPr lang="tr-TR" sz="1200" kern="1200" dirty="0" smtClean="0">
                <a:solidFill>
                  <a:schemeClr val="tx1"/>
                </a:solidFill>
                <a:effectLst/>
                <a:latin typeface="+mn-lt"/>
                <a:ea typeface="+mn-ea"/>
                <a:cs typeface="+mn-cs"/>
              </a:rPr>
              <a:t> hafif düzeydedir ve geçicidir. Daha ileri düzeyde ve kalıcı </a:t>
            </a:r>
            <a:r>
              <a:rPr lang="tr-TR" sz="1200" kern="1200" dirty="0" err="1" smtClean="0">
                <a:solidFill>
                  <a:schemeClr val="tx1"/>
                </a:solidFill>
                <a:effectLst/>
                <a:latin typeface="+mn-lt"/>
                <a:ea typeface="+mn-ea"/>
                <a:cs typeface="+mn-cs"/>
              </a:rPr>
              <a:t>hipotans,yon</a:t>
            </a:r>
            <a:r>
              <a:rPr lang="tr-TR" sz="1200" kern="1200" dirty="0" smtClean="0">
                <a:solidFill>
                  <a:schemeClr val="tx1"/>
                </a:solidFill>
                <a:effectLst/>
                <a:latin typeface="+mn-lt"/>
                <a:ea typeface="+mn-ea"/>
                <a:cs typeface="+mn-cs"/>
              </a:rPr>
              <a:t> varsa diğer nedenler araştırılmalıdır. </a:t>
            </a:r>
          </a:p>
          <a:p>
            <a:r>
              <a:rPr lang="tr-TR" sz="1200" kern="1200" dirty="0" smtClean="0">
                <a:solidFill>
                  <a:schemeClr val="tx1"/>
                </a:solidFill>
                <a:effectLst/>
                <a:latin typeface="+mn-lt"/>
                <a:ea typeface="+mn-ea"/>
                <a:cs typeface="+mn-cs"/>
              </a:rPr>
              <a:t>Etanol alımı çocuklarda ve </a:t>
            </a:r>
            <a:r>
              <a:rPr lang="tr-TR" sz="1200" kern="1200" dirty="0" err="1" smtClean="0">
                <a:solidFill>
                  <a:schemeClr val="tx1"/>
                </a:solidFill>
                <a:effectLst/>
                <a:latin typeface="+mn-lt"/>
                <a:ea typeface="+mn-ea"/>
                <a:cs typeface="+mn-cs"/>
              </a:rPr>
              <a:t>malnütrisyonu</a:t>
            </a:r>
            <a:r>
              <a:rPr lang="tr-TR" sz="1200" kern="1200" dirty="0" smtClean="0">
                <a:solidFill>
                  <a:schemeClr val="tx1"/>
                </a:solidFill>
                <a:effectLst/>
                <a:latin typeface="+mn-lt"/>
                <a:ea typeface="+mn-ea"/>
                <a:cs typeface="+mn-cs"/>
              </a:rPr>
              <a:t> olan yetişkinlerde, düşük glikojen deposu ve azalmış </a:t>
            </a:r>
            <a:r>
              <a:rPr lang="tr-TR" sz="1200" kern="1200" dirty="0" err="1" smtClean="0">
                <a:solidFill>
                  <a:schemeClr val="tx1"/>
                </a:solidFill>
                <a:effectLst/>
                <a:latin typeface="+mn-lt"/>
                <a:ea typeface="+mn-ea"/>
                <a:cs typeface="+mn-cs"/>
              </a:rPr>
              <a:t>glikoneogeneze</a:t>
            </a:r>
            <a:r>
              <a:rPr lang="tr-TR" sz="1200" kern="1200" dirty="0" smtClean="0">
                <a:solidFill>
                  <a:schemeClr val="tx1"/>
                </a:solidFill>
                <a:effectLst/>
                <a:latin typeface="+mn-lt"/>
                <a:ea typeface="+mn-ea"/>
                <a:cs typeface="+mn-cs"/>
              </a:rPr>
              <a:t> bağlı hipoglisemi daha fazla görülür. Alkol </a:t>
            </a:r>
            <a:r>
              <a:rPr lang="tr-TR" sz="1200" kern="1200" dirty="0" err="1" smtClean="0">
                <a:solidFill>
                  <a:schemeClr val="tx1"/>
                </a:solidFill>
                <a:effectLst/>
                <a:latin typeface="+mn-lt"/>
                <a:ea typeface="+mn-ea"/>
                <a:cs typeface="+mn-cs"/>
              </a:rPr>
              <a:t>dehidrogenaz</a:t>
            </a:r>
            <a:r>
              <a:rPr lang="tr-TR" sz="1200" kern="1200" dirty="0" smtClean="0">
                <a:solidFill>
                  <a:schemeClr val="tx1"/>
                </a:solidFill>
                <a:effectLst/>
                <a:latin typeface="+mn-lt"/>
                <a:ea typeface="+mn-ea"/>
                <a:cs typeface="+mn-cs"/>
              </a:rPr>
              <a:t> ile metabolizma sırasında NAD kullanımına ihtiyaç duyar. Bu işlem sonrası NAD indirgenmiş formuna yani </a:t>
            </a:r>
            <a:r>
              <a:rPr lang="tr-TR" sz="1200" kern="1200" dirty="0" err="1" smtClean="0">
                <a:solidFill>
                  <a:schemeClr val="tx1"/>
                </a:solidFill>
                <a:effectLst/>
                <a:latin typeface="+mn-lt"/>
                <a:ea typeface="+mn-ea"/>
                <a:cs typeface="+mn-cs"/>
              </a:rPr>
              <a:t>NADH’ye</a:t>
            </a:r>
            <a:r>
              <a:rPr lang="tr-TR" sz="1200" kern="1200" dirty="0" smtClean="0">
                <a:solidFill>
                  <a:schemeClr val="tx1"/>
                </a:solidFill>
                <a:effectLst/>
                <a:latin typeface="+mn-lt"/>
                <a:ea typeface="+mn-ea"/>
                <a:cs typeface="+mn-cs"/>
              </a:rPr>
              <a:t> dönüşür. Artmış NADH/NAD oranları </a:t>
            </a:r>
            <a:r>
              <a:rPr lang="tr-TR" sz="1200" kern="1200" dirty="0" err="1" smtClean="0">
                <a:solidFill>
                  <a:schemeClr val="tx1"/>
                </a:solidFill>
                <a:effectLst/>
                <a:latin typeface="+mn-lt"/>
                <a:ea typeface="+mn-ea"/>
                <a:cs typeface="+mn-cs"/>
              </a:rPr>
              <a:t>pruvatın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laktata</a:t>
            </a:r>
            <a:r>
              <a:rPr lang="tr-TR" sz="1200" kern="1200" dirty="0" smtClean="0">
                <a:solidFill>
                  <a:schemeClr val="tx1"/>
                </a:solidFill>
                <a:effectLst/>
                <a:latin typeface="+mn-lt"/>
                <a:ea typeface="+mn-ea"/>
                <a:cs typeface="+mn-cs"/>
              </a:rPr>
              <a:t> dönüşümünü arttırır. Böylece </a:t>
            </a:r>
            <a:r>
              <a:rPr lang="tr-TR" sz="1200" kern="1200" dirty="0" err="1" smtClean="0">
                <a:solidFill>
                  <a:schemeClr val="tx1"/>
                </a:solidFill>
                <a:effectLst/>
                <a:latin typeface="+mn-lt"/>
                <a:ea typeface="+mn-ea"/>
                <a:cs typeface="+mn-cs"/>
              </a:rPr>
              <a:t>glikoneogenez</a:t>
            </a:r>
            <a:r>
              <a:rPr lang="tr-TR" sz="1200" kern="1200" dirty="0" smtClean="0">
                <a:solidFill>
                  <a:schemeClr val="tx1"/>
                </a:solidFill>
                <a:effectLst/>
                <a:latin typeface="+mn-lt"/>
                <a:ea typeface="+mn-ea"/>
                <a:cs typeface="+mn-cs"/>
              </a:rPr>
              <a:t> metabolizmasındaki </a:t>
            </a:r>
            <a:r>
              <a:rPr lang="tr-TR" sz="1200" kern="1200" dirty="0" err="1" smtClean="0">
                <a:solidFill>
                  <a:schemeClr val="tx1"/>
                </a:solidFill>
                <a:effectLst/>
                <a:latin typeface="+mn-lt"/>
                <a:ea typeface="+mn-ea"/>
                <a:cs typeface="+mn-cs"/>
              </a:rPr>
              <a:t>piruvat</a:t>
            </a:r>
            <a:r>
              <a:rPr lang="tr-TR" sz="1200" kern="1200" dirty="0" smtClean="0">
                <a:solidFill>
                  <a:schemeClr val="tx1"/>
                </a:solidFill>
                <a:effectLst/>
                <a:latin typeface="+mn-lt"/>
                <a:ea typeface="+mn-ea"/>
                <a:cs typeface="+mn-cs"/>
              </a:rPr>
              <a:t> buraya çekildiği için hipoglisemi eğilimi artar. </a:t>
            </a:r>
          </a:p>
          <a:p>
            <a:endParaRPr lang="tr-TR" dirty="0"/>
          </a:p>
        </p:txBody>
      </p:sp>
      <p:sp>
        <p:nvSpPr>
          <p:cNvPr id="4" name="Slayt Numarası Yer Tutucusu 3"/>
          <p:cNvSpPr>
            <a:spLocks noGrp="1"/>
          </p:cNvSpPr>
          <p:nvPr>
            <p:ph type="sldNum" sz="quarter" idx="10"/>
          </p:nvPr>
        </p:nvSpPr>
        <p:spPr/>
        <p:txBody>
          <a:bodyPr/>
          <a:lstStyle/>
          <a:p>
            <a:fld id="{75693FD4-8F83-4EF7-AC3F-0DC0388986B0}" type="slidenum">
              <a:rPr lang="tr-TR" smtClean="0"/>
              <a:pPr/>
              <a:t>11</a:t>
            </a:fld>
            <a:endParaRPr lang="tr-TR"/>
          </a:p>
        </p:txBody>
      </p:sp>
    </p:spTree>
    <p:extLst>
      <p:ext uri="{BB962C8B-B14F-4D97-AF65-F5344CB8AC3E}">
        <p14:creationId xmlns:p14="http://schemas.microsoft.com/office/powerpoint/2010/main" val="1649441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tr-TR" b="1" cap="small" baseline="0">
                <a:solidFill>
                  <a:srgbClr val="003300"/>
                </a:solidFill>
              </a:defRPr>
            </a:lvl1pPr>
          </a:lstStyle>
          <a:p>
            <a:r>
              <a:rPr kumimoji="0" lang="tr-TR"/>
              <a:t>Ana başlık stilini düzenlemek için tıklatın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tr-TR" sz="2000" b="0">
                <a:solidFill>
                  <a:schemeClr val="tx1"/>
                </a:solidFill>
                <a:latin typeface="Georgia" pitchFamily="18" charset="0"/>
              </a:defRPr>
            </a:lvl1pPr>
            <a:lvl2pPr marL="457200" indent="0" algn="ctr" eaLnBrk="1" latinLnBrk="0" hangingPunct="1">
              <a:buNone/>
              <a:defRPr kumimoji="0" lang="tr-TR">
                <a:solidFill>
                  <a:schemeClr val="tx1">
                    <a:tint val="75000"/>
                  </a:schemeClr>
                </a:solidFill>
              </a:defRPr>
            </a:lvl2pPr>
            <a:lvl3pPr marL="914400" indent="0" algn="ctr" eaLnBrk="1" latinLnBrk="0" hangingPunct="1">
              <a:buNone/>
              <a:defRPr kumimoji="0" lang="tr-TR">
                <a:solidFill>
                  <a:schemeClr val="tx1">
                    <a:tint val="75000"/>
                  </a:schemeClr>
                </a:solidFill>
              </a:defRPr>
            </a:lvl3pPr>
            <a:lvl4pPr marL="1371600" indent="0" algn="ctr" eaLnBrk="1" latinLnBrk="0" hangingPunct="1">
              <a:buNone/>
              <a:defRPr kumimoji="0" lang="tr-TR">
                <a:solidFill>
                  <a:schemeClr val="tx1">
                    <a:tint val="75000"/>
                  </a:schemeClr>
                </a:solidFill>
              </a:defRPr>
            </a:lvl4pPr>
            <a:lvl5pPr marL="1828800" indent="0" algn="ctr" eaLnBrk="1" latinLnBrk="0" hangingPunct="1">
              <a:buNone/>
              <a:defRPr kumimoji="0" lang="tr-TR">
                <a:solidFill>
                  <a:schemeClr val="tx1">
                    <a:tint val="75000"/>
                  </a:schemeClr>
                </a:solidFill>
              </a:defRPr>
            </a:lvl5pPr>
            <a:lvl6pPr marL="2286000" indent="0" algn="ctr" eaLnBrk="1" latinLnBrk="0" hangingPunct="1">
              <a:buNone/>
              <a:defRPr kumimoji="0" lang="tr-TR">
                <a:solidFill>
                  <a:schemeClr val="tx1">
                    <a:tint val="75000"/>
                  </a:schemeClr>
                </a:solidFill>
              </a:defRPr>
            </a:lvl6pPr>
            <a:lvl7pPr marL="2743200" indent="0" algn="ctr" eaLnBrk="1" latinLnBrk="0" hangingPunct="1">
              <a:buNone/>
              <a:defRPr kumimoji="0" lang="tr-TR">
                <a:solidFill>
                  <a:schemeClr val="tx1">
                    <a:tint val="75000"/>
                  </a:schemeClr>
                </a:solidFill>
              </a:defRPr>
            </a:lvl7pPr>
            <a:lvl8pPr marL="3200400" indent="0" algn="ctr" eaLnBrk="1" latinLnBrk="0" hangingPunct="1">
              <a:buNone/>
              <a:defRPr kumimoji="0" lang="tr-TR">
                <a:solidFill>
                  <a:schemeClr val="tx1">
                    <a:tint val="75000"/>
                  </a:schemeClr>
                </a:solidFill>
              </a:defRPr>
            </a:lvl8pPr>
            <a:lvl9pPr marL="3657600" indent="0" algn="ctr" eaLnBrk="1" latinLnBrk="0" hangingPunct="1">
              <a:buNone/>
              <a:defRPr kumimoji="0" lang="tr-TR">
                <a:solidFill>
                  <a:schemeClr val="tx1">
                    <a:tint val="75000"/>
                  </a:schemeClr>
                </a:solidFill>
              </a:defRPr>
            </a:lvl9pPr>
          </a:lstStyle>
          <a:p>
            <a:pPr eaLnBrk="1" latinLnBrk="0" hangingPunct="1"/>
            <a:r>
              <a:rPr lang="tr-TR" smtClean="0"/>
              <a:t>Asıl alt başlık stilini düzenlemek için tıklatın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tr-TR" sz="2000" baseline="0"/>
            </a:lvl1pPr>
          </a:lstStyle>
          <a:p>
            <a:r>
              <a:rPr kumimoji="0" lang="tr-TR"/>
              <a:t>Şirket Logosu</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smtClean="0"/>
              <a:t>Asıl başlık stili için tıklatın</a:t>
            </a:r>
            <a:endParaRPr/>
          </a:p>
        </p:txBody>
      </p:sp>
      <p:sp>
        <p:nvSpPr>
          <p:cNvPr id="3" name="Date Placeholder 2"/>
          <p:cNvSpPr>
            <a:spLocks noGrp="1"/>
          </p:cNvSpPr>
          <p:nvPr>
            <p:ph type="dt" sz="half" idx="10"/>
          </p:nvPr>
        </p:nvSpPr>
        <p:spPr/>
        <p:txBody>
          <a:bodyPr/>
          <a:lstStyle/>
          <a:p>
            <a:fld id="{757B281C-5159-4971-8228-52B9A72E9ED2}" type="datetimeFigureOut">
              <a:pPr/>
              <a:t>15.02.2019</a:t>
            </a:fld>
            <a:endParaRPr kumimoji="0" lang="tr-TR"/>
          </a:p>
        </p:txBody>
      </p:sp>
      <p:sp>
        <p:nvSpPr>
          <p:cNvPr id="4" name="Footer Placeholder 3"/>
          <p:cNvSpPr>
            <a:spLocks noGrp="1"/>
          </p:cNvSpPr>
          <p:nvPr>
            <p:ph type="ftr" sz="quarter" idx="11"/>
          </p:nvPr>
        </p:nvSpPr>
        <p:spPr/>
        <p:txBody>
          <a:bodyPr/>
          <a:lstStyle/>
          <a:p>
            <a:endParaRPr kumimoji="0" lang="tr-TR"/>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15.02.2019</a:t>
            </a:fld>
            <a:endParaRPr kumimoji="0" lang="tr-TR"/>
          </a:p>
        </p:txBody>
      </p:sp>
      <p:sp>
        <p:nvSpPr>
          <p:cNvPr id="3" name="Footer Placeholder 2"/>
          <p:cNvSpPr>
            <a:spLocks noGrp="1"/>
          </p:cNvSpPr>
          <p:nvPr>
            <p:ph type="ftr" sz="quarter" idx="11"/>
          </p:nvPr>
        </p:nvSpPr>
        <p:spPr/>
        <p:txBody>
          <a:bodyPr/>
          <a:lstStyle/>
          <a:p>
            <a:endParaRPr kumimoji="0" lang="tr-TR"/>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Yalnızca Arka Plan">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15.02.2019</a:t>
            </a:fld>
            <a:endParaRPr kumimoji="0" lang="tr-TR"/>
          </a:p>
        </p:txBody>
      </p:sp>
      <p:sp>
        <p:nvSpPr>
          <p:cNvPr id="4" name="Footer Placeholder 4"/>
          <p:cNvSpPr>
            <a:spLocks noGrp="1"/>
          </p:cNvSpPr>
          <p:nvPr>
            <p:ph type="ftr" sz="quarter" idx="11"/>
          </p:nvPr>
        </p:nvSpPr>
        <p:spPr>
          <a:xfrm>
            <a:off x="3352800" y="6356350"/>
            <a:ext cx="2895600" cy="365125"/>
          </a:xfrm>
        </p:spPr>
        <p:txBody>
          <a:bodyPr/>
          <a:lstStyle/>
          <a:p>
            <a:endParaRPr kumimoji="0" lang="tr-T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ölüm Üstbilgisi">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tr-TR" sz="4000" b="1" cap="small" baseline="0">
                <a:solidFill>
                  <a:srgbClr val="003300"/>
                </a:solidFill>
              </a:defRPr>
            </a:lvl1pPr>
          </a:lstStyle>
          <a:p>
            <a:r>
              <a:rPr kumimoji="0" lang="tr-TR"/>
              <a:t>Ana başlık stilini düzenlemek için tıklatın</a:t>
            </a:r>
          </a:p>
        </p:txBody>
      </p:sp>
      <p:sp>
        <p:nvSpPr>
          <p:cNvPr id="4" name="Date Placeholder 3"/>
          <p:cNvSpPr>
            <a:spLocks noGrp="1"/>
          </p:cNvSpPr>
          <p:nvPr>
            <p:ph type="dt" sz="half" idx="10"/>
          </p:nvPr>
        </p:nvSpPr>
        <p:spPr/>
        <p:txBody>
          <a:bodyPr/>
          <a:lstStyle/>
          <a:p>
            <a:fld id="{757B281C-5159-4971-8228-52B9A72E9ED2}" type="datetimeFigureOut">
              <a:pPr/>
              <a:t>15.02.2019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tr-T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tr-TR" sz="1800"/>
            </a:lvl1pPr>
          </a:lstStyle>
          <a:p>
            <a:r>
              <a:rPr kumimoji="0" lang="tr-TR"/>
              <a:t>Şirket Logosu</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şlık ve İçeri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tr-TR"/>
            </a:lvl1pPr>
          </a:lstStyle>
          <a:p>
            <a:r>
              <a:rPr kumimoji="0" lang="tr-TR"/>
              <a:t>Ana başlık stilini düzenlemek için tıklatın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tr-TR" sz="3200">
                <a:latin typeface="+mn-lt"/>
              </a:defRPr>
            </a:lvl1pPr>
            <a:lvl2pPr eaLnBrk="1" latinLnBrk="0" hangingPunct="1">
              <a:defRPr kumimoji="0" lang="tr-TR" sz="2800">
                <a:latin typeface="+mn-lt"/>
              </a:defRPr>
            </a:lvl2pPr>
            <a:lvl3pPr eaLnBrk="1" latinLnBrk="0" hangingPunct="1">
              <a:defRPr kumimoji="0" lang="tr-TR" sz="2400">
                <a:latin typeface="+mn-lt"/>
              </a:defRPr>
            </a:lvl3pPr>
            <a:lvl4pPr eaLnBrk="1" latinLnBrk="0" hangingPunct="1">
              <a:defRPr kumimoji="0" lang="tr-TR" sz="2400">
                <a:latin typeface="+mn-lt"/>
              </a:defRPr>
            </a:lvl4pPr>
            <a:lvl5pPr eaLnBrk="1" latinLnBrk="0" hangingPunct="1">
              <a:defRPr kumimoji="0" lang="tr-TR" sz="2400">
                <a:latin typeface="+mn-lt"/>
              </a:defRPr>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p>
            <a:fld id="{757B281C-5159-4971-8228-52B9A72E9ED2}" type="datetimeFigureOut">
              <a:pPr/>
              <a:t>15.02.2019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smtClean="0"/>
              <a:t>Asıl başlık stili için tıklatın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tr-TR" sz="2800"/>
            </a:lvl1pPr>
            <a:lvl2pPr eaLnBrk="1" latinLnBrk="0" hangingPunct="1">
              <a:defRPr kumimoji="0" lang="tr-TR" sz="2400"/>
            </a:lvl2pPr>
            <a:lvl3pPr eaLnBrk="1" latinLnBrk="0" hangingPunct="1">
              <a:defRPr kumimoji="0" lang="tr-TR" sz="2000"/>
            </a:lvl3pPr>
            <a:lvl4pPr eaLnBrk="1" latinLnBrk="0" hangingPunct="1">
              <a:defRPr kumimoji="0" lang="tr-TR" sz="1800"/>
            </a:lvl4pPr>
            <a:lvl5pPr eaLnBrk="1" latinLnBrk="0" hangingPunct="1">
              <a:defRPr kumimoji="0" lang="tr-TR" sz="1800"/>
            </a:lvl5pPr>
            <a:lvl6pPr eaLnBrk="1" latinLnBrk="0" hangingPunct="1">
              <a:defRPr kumimoji="0" lang="tr-TR" sz="1800"/>
            </a:lvl6pPr>
            <a:lvl7pPr eaLnBrk="1" latinLnBrk="0" hangingPunct="1">
              <a:defRPr kumimoji="0" lang="tr-TR" sz="1800"/>
            </a:lvl7pPr>
            <a:lvl8pPr eaLnBrk="1" latinLnBrk="0" hangingPunct="1">
              <a:defRPr kumimoji="0" lang="tr-TR" sz="1800"/>
            </a:lvl8pPr>
            <a:lvl9pPr eaLnBrk="1" latinLnBrk="0" hangingPunct="1">
              <a:defRPr kumimoji="0" lang="tr-T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tr-TR" sz="2800"/>
            </a:lvl1pPr>
            <a:lvl2pPr eaLnBrk="1" latinLnBrk="0" hangingPunct="1">
              <a:defRPr kumimoji="0" lang="tr-TR" sz="2400"/>
            </a:lvl2pPr>
            <a:lvl3pPr eaLnBrk="1" latinLnBrk="0" hangingPunct="1">
              <a:defRPr kumimoji="0" lang="tr-TR" sz="2000"/>
            </a:lvl3pPr>
            <a:lvl4pPr eaLnBrk="1" latinLnBrk="0" hangingPunct="1">
              <a:defRPr kumimoji="0" lang="tr-TR" sz="1800"/>
            </a:lvl4pPr>
            <a:lvl5pPr eaLnBrk="1" latinLnBrk="0" hangingPunct="1">
              <a:defRPr kumimoji="0" lang="tr-TR" sz="1800"/>
            </a:lvl5pPr>
            <a:lvl6pPr eaLnBrk="1" latinLnBrk="0" hangingPunct="1">
              <a:defRPr kumimoji="0" lang="tr-TR" sz="1800"/>
            </a:lvl6pPr>
            <a:lvl7pPr eaLnBrk="1" latinLnBrk="0" hangingPunct="1">
              <a:defRPr kumimoji="0" lang="tr-TR" sz="1800"/>
            </a:lvl7pPr>
            <a:lvl8pPr eaLnBrk="1" latinLnBrk="0" hangingPunct="1">
              <a:defRPr kumimoji="0" lang="tr-TR" sz="1800"/>
            </a:lvl8pPr>
            <a:lvl9pPr eaLnBrk="1" latinLnBrk="0" hangingPunct="1">
              <a:defRPr kumimoji="0" lang="tr-T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5" name="Date Placeholder 4"/>
          <p:cNvSpPr>
            <a:spLocks noGrp="1"/>
          </p:cNvSpPr>
          <p:nvPr>
            <p:ph type="dt" sz="half" idx="10"/>
          </p:nvPr>
        </p:nvSpPr>
        <p:spPr/>
        <p:txBody>
          <a:bodyPr/>
          <a:lstStyle/>
          <a:p>
            <a:fld id="{757B281C-5159-4971-8228-52B9A72E9ED2}" type="datetimeFigureOut">
              <a:pPr/>
              <a:t>15.02.2019</a:t>
            </a:fld>
            <a:endParaRPr kumimoji="0" lang="tr-TR"/>
          </a:p>
        </p:txBody>
      </p:sp>
      <p:sp>
        <p:nvSpPr>
          <p:cNvPr id="6" name="Footer Placeholder 5"/>
          <p:cNvSpPr>
            <a:spLocks noGrp="1"/>
          </p:cNvSpPr>
          <p:nvPr>
            <p:ph type="ftr" sz="quarter" idx="11"/>
          </p:nvPr>
        </p:nvSpPr>
        <p:spPr/>
        <p:txBody>
          <a:bodyPr/>
          <a:lstStyle/>
          <a:p>
            <a:endParaRPr kumimoji="0" lang="tr-T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tr-TR"/>
            </a:lvl1pPr>
          </a:lstStyle>
          <a:p>
            <a:pPr eaLnBrk="1" latinLnBrk="0" hangingPunct="1"/>
            <a:r>
              <a:rPr lang="tr-TR" smtClean="0"/>
              <a:t>Asıl başlık stili için tıklatın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tr-TR" sz="2400" b="1"/>
            </a:lvl1pPr>
            <a:lvl2pPr marL="457200" indent="0" eaLnBrk="1" latinLnBrk="0" hangingPunct="1">
              <a:buNone/>
              <a:defRPr kumimoji="0" lang="tr-TR" sz="2000" b="1"/>
            </a:lvl2pPr>
            <a:lvl3pPr marL="914400" indent="0" eaLnBrk="1" latinLnBrk="0" hangingPunct="1">
              <a:buNone/>
              <a:defRPr kumimoji="0" lang="tr-TR" sz="1800" b="1"/>
            </a:lvl3pPr>
            <a:lvl4pPr marL="1371600" indent="0" eaLnBrk="1" latinLnBrk="0" hangingPunct="1">
              <a:buNone/>
              <a:defRPr kumimoji="0" lang="tr-TR" sz="1600" b="1"/>
            </a:lvl4pPr>
            <a:lvl5pPr marL="1828800" indent="0" eaLnBrk="1" latinLnBrk="0" hangingPunct="1">
              <a:buNone/>
              <a:defRPr kumimoji="0" lang="tr-TR" sz="1600" b="1"/>
            </a:lvl5pPr>
            <a:lvl6pPr marL="2286000" indent="0" eaLnBrk="1" latinLnBrk="0" hangingPunct="1">
              <a:buNone/>
              <a:defRPr kumimoji="0" lang="tr-TR" sz="1600" b="1"/>
            </a:lvl6pPr>
            <a:lvl7pPr marL="2743200" indent="0" eaLnBrk="1" latinLnBrk="0" hangingPunct="1">
              <a:buNone/>
              <a:defRPr kumimoji="0" lang="tr-TR" sz="1600" b="1"/>
            </a:lvl7pPr>
            <a:lvl8pPr marL="3200400" indent="0" eaLnBrk="1" latinLnBrk="0" hangingPunct="1">
              <a:buNone/>
              <a:defRPr kumimoji="0" lang="tr-TR" sz="1600" b="1"/>
            </a:lvl8pPr>
            <a:lvl9pPr marL="3657600" indent="0" eaLnBrk="1" latinLnBrk="0" hangingPunct="1">
              <a:buNone/>
              <a:defRPr kumimoji="0" lang="tr-TR" sz="1600" b="1"/>
            </a:lvl9pPr>
          </a:lstStyle>
          <a:p>
            <a:pPr lvl="0" eaLnBrk="1" latinLnBrk="0" hangingPunct="1"/>
            <a:r>
              <a:rPr lang="tr-TR" smtClean="0"/>
              <a:t>Asıl metin stillerini düzenlemek için tıklatın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tr-TR" sz="2400"/>
            </a:lvl1pPr>
            <a:lvl2pPr eaLnBrk="1" latinLnBrk="0" hangingPunct="1">
              <a:defRPr kumimoji="0" lang="tr-TR" sz="2000"/>
            </a:lvl2pPr>
            <a:lvl3pPr eaLnBrk="1" latinLnBrk="0" hangingPunct="1">
              <a:defRPr kumimoji="0" lang="tr-TR" sz="1800"/>
            </a:lvl3pPr>
            <a:lvl4pPr eaLnBrk="1" latinLnBrk="0" hangingPunct="1">
              <a:defRPr kumimoji="0" lang="tr-TR" sz="1600"/>
            </a:lvl4pPr>
            <a:lvl5pPr eaLnBrk="1" latinLnBrk="0" hangingPunct="1">
              <a:defRPr kumimoji="0" lang="tr-TR" sz="1600"/>
            </a:lvl5pPr>
            <a:lvl6pPr eaLnBrk="1" latinLnBrk="0" hangingPunct="1">
              <a:defRPr kumimoji="0" lang="tr-TR" sz="1600"/>
            </a:lvl6pPr>
            <a:lvl7pPr eaLnBrk="1" latinLnBrk="0" hangingPunct="1">
              <a:defRPr kumimoji="0" lang="tr-TR" sz="1600"/>
            </a:lvl7pPr>
            <a:lvl8pPr eaLnBrk="1" latinLnBrk="0" hangingPunct="1">
              <a:defRPr kumimoji="0" lang="tr-TR" sz="1600"/>
            </a:lvl8pPr>
            <a:lvl9pPr eaLnBrk="1" latinLnBrk="0" hangingPunct="1">
              <a:defRPr kumimoji="0" lang="tr-T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tr-TR" sz="2400" b="1"/>
            </a:lvl1pPr>
            <a:lvl2pPr marL="457200" indent="0" eaLnBrk="1" latinLnBrk="0" hangingPunct="1">
              <a:buNone/>
              <a:defRPr kumimoji="0" lang="tr-TR" sz="2000" b="1"/>
            </a:lvl2pPr>
            <a:lvl3pPr marL="914400" indent="0" eaLnBrk="1" latinLnBrk="0" hangingPunct="1">
              <a:buNone/>
              <a:defRPr kumimoji="0" lang="tr-TR" sz="1800" b="1"/>
            </a:lvl3pPr>
            <a:lvl4pPr marL="1371600" indent="0" eaLnBrk="1" latinLnBrk="0" hangingPunct="1">
              <a:buNone/>
              <a:defRPr kumimoji="0" lang="tr-TR" sz="1600" b="1"/>
            </a:lvl4pPr>
            <a:lvl5pPr marL="1828800" indent="0" eaLnBrk="1" latinLnBrk="0" hangingPunct="1">
              <a:buNone/>
              <a:defRPr kumimoji="0" lang="tr-TR" sz="1600" b="1"/>
            </a:lvl5pPr>
            <a:lvl6pPr marL="2286000" indent="0" eaLnBrk="1" latinLnBrk="0" hangingPunct="1">
              <a:buNone/>
              <a:defRPr kumimoji="0" lang="tr-TR" sz="1600" b="1"/>
            </a:lvl6pPr>
            <a:lvl7pPr marL="2743200" indent="0" eaLnBrk="1" latinLnBrk="0" hangingPunct="1">
              <a:buNone/>
              <a:defRPr kumimoji="0" lang="tr-TR" sz="1600" b="1"/>
            </a:lvl7pPr>
            <a:lvl8pPr marL="3200400" indent="0" eaLnBrk="1" latinLnBrk="0" hangingPunct="1">
              <a:buNone/>
              <a:defRPr kumimoji="0" lang="tr-TR" sz="1600" b="1"/>
            </a:lvl8pPr>
            <a:lvl9pPr marL="3657600" indent="0" eaLnBrk="1" latinLnBrk="0" hangingPunct="1">
              <a:buNone/>
              <a:defRPr kumimoji="0" lang="tr-TR" sz="1600" b="1"/>
            </a:lvl9pPr>
          </a:lstStyle>
          <a:p>
            <a:pPr lvl="0" eaLnBrk="1" latinLnBrk="0" hangingPunct="1"/>
            <a:r>
              <a:rPr lang="tr-TR" smtClean="0"/>
              <a:t>Asıl metin stillerini düzenlemek için tıklatın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tr-TR" sz="2400"/>
            </a:lvl1pPr>
            <a:lvl2pPr eaLnBrk="1" latinLnBrk="0" hangingPunct="1">
              <a:defRPr kumimoji="0" lang="tr-TR" sz="2000"/>
            </a:lvl2pPr>
            <a:lvl3pPr eaLnBrk="1" latinLnBrk="0" hangingPunct="1">
              <a:defRPr kumimoji="0" lang="tr-TR" sz="1800"/>
            </a:lvl3pPr>
            <a:lvl4pPr eaLnBrk="1" latinLnBrk="0" hangingPunct="1">
              <a:defRPr kumimoji="0" lang="tr-TR" sz="1600"/>
            </a:lvl4pPr>
            <a:lvl5pPr eaLnBrk="1" latinLnBrk="0" hangingPunct="1">
              <a:defRPr kumimoji="0" lang="tr-TR" sz="1600"/>
            </a:lvl5pPr>
            <a:lvl6pPr eaLnBrk="1" latinLnBrk="0" hangingPunct="1">
              <a:defRPr kumimoji="0" lang="tr-TR" sz="1600"/>
            </a:lvl6pPr>
            <a:lvl7pPr eaLnBrk="1" latinLnBrk="0" hangingPunct="1">
              <a:defRPr kumimoji="0" lang="tr-TR" sz="1600"/>
            </a:lvl7pPr>
            <a:lvl8pPr eaLnBrk="1" latinLnBrk="0" hangingPunct="1">
              <a:defRPr kumimoji="0" lang="tr-TR" sz="1600"/>
            </a:lvl8pPr>
            <a:lvl9pPr eaLnBrk="1" latinLnBrk="0" hangingPunct="1">
              <a:defRPr kumimoji="0" lang="tr-T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7" name="Date Placeholder 6"/>
          <p:cNvSpPr>
            <a:spLocks noGrp="1"/>
          </p:cNvSpPr>
          <p:nvPr>
            <p:ph type="dt" sz="half" idx="10"/>
          </p:nvPr>
        </p:nvSpPr>
        <p:spPr/>
        <p:txBody>
          <a:bodyPr/>
          <a:lstStyle/>
          <a:p>
            <a:fld id="{757B281C-5159-4971-8228-52B9A72E9ED2}" type="datetimeFigureOut">
              <a:pPr/>
              <a:t>15.02.2019</a:t>
            </a:fld>
            <a:endParaRPr kumimoji="0" lang="tr-TR"/>
          </a:p>
        </p:txBody>
      </p:sp>
      <p:sp>
        <p:nvSpPr>
          <p:cNvPr id="8" name="Footer Placeholder 7"/>
          <p:cNvSpPr>
            <a:spLocks noGrp="1"/>
          </p:cNvSpPr>
          <p:nvPr>
            <p:ph type="ftr" sz="quarter" idx="11"/>
          </p:nvPr>
        </p:nvSpPr>
        <p:spPr/>
        <p:txBody>
          <a:bodyPr/>
          <a:lstStyle/>
          <a:p>
            <a:endParaRPr kumimoji="0" lang="tr-TR"/>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çerik, Açıklamalı Alt Yazıyla">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tr-TR" sz="2000" b="1"/>
            </a:lvl1pPr>
          </a:lstStyle>
          <a:p>
            <a:pPr eaLnBrk="1" latinLnBrk="0" hangingPunct="1"/>
            <a:r>
              <a:rPr lang="tr-TR" smtClean="0"/>
              <a:t>Asıl başlık stili için tıklatın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tr-TR" sz="3200"/>
            </a:lvl1pPr>
            <a:lvl2pPr eaLnBrk="1" latinLnBrk="0" hangingPunct="1">
              <a:defRPr kumimoji="0" lang="tr-TR" sz="2800"/>
            </a:lvl2pPr>
            <a:lvl3pPr eaLnBrk="1" latinLnBrk="0" hangingPunct="1">
              <a:defRPr kumimoji="0" lang="tr-TR" sz="2400"/>
            </a:lvl3pPr>
            <a:lvl4pPr eaLnBrk="1" latinLnBrk="0" hangingPunct="1">
              <a:defRPr kumimoji="0" lang="tr-TR" sz="2000"/>
            </a:lvl4pPr>
            <a:lvl5pPr eaLnBrk="1" latinLnBrk="0" hangingPunct="1">
              <a:defRPr kumimoji="0" lang="tr-TR" sz="2000"/>
            </a:lvl5pPr>
            <a:lvl6pPr eaLnBrk="1" latinLnBrk="0" hangingPunct="1">
              <a:defRPr kumimoji="0" lang="tr-TR" sz="2000"/>
            </a:lvl6pPr>
            <a:lvl7pPr eaLnBrk="1" latinLnBrk="0" hangingPunct="1">
              <a:defRPr kumimoji="0" lang="tr-TR" sz="2000"/>
            </a:lvl7pPr>
            <a:lvl8pPr eaLnBrk="1" latinLnBrk="0" hangingPunct="1">
              <a:defRPr kumimoji="0" lang="tr-TR" sz="2000"/>
            </a:lvl8pPr>
            <a:lvl9pPr eaLnBrk="1" latinLnBrk="0" hangingPunct="1">
              <a:defRPr kumimoji="0" lang="tr-T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tr-TR" sz="1400"/>
            </a:lvl1pPr>
            <a:lvl2pPr marL="457200" indent="0" eaLnBrk="1" latinLnBrk="0" hangingPunct="1">
              <a:buNone/>
              <a:defRPr kumimoji="0" lang="tr-TR" sz="1200"/>
            </a:lvl2pPr>
            <a:lvl3pPr marL="914400" indent="0" eaLnBrk="1" latinLnBrk="0" hangingPunct="1">
              <a:buNone/>
              <a:defRPr kumimoji="0" lang="tr-TR" sz="1000"/>
            </a:lvl3pPr>
            <a:lvl4pPr marL="1371600" indent="0" eaLnBrk="1" latinLnBrk="0" hangingPunct="1">
              <a:buNone/>
              <a:defRPr kumimoji="0" lang="tr-TR" sz="900"/>
            </a:lvl4pPr>
            <a:lvl5pPr marL="1828800" indent="0" eaLnBrk="1" latinLnBrk="0" hangingPunct="1">
              <a:buNone/>
              <a:defRPr kumimoji="0" lang="tr-TR" sz="900"/>
            </a:lvl5pPr>
            <a:lvl6pPr marL="2286000" indent="0" eaLnBrk="1" latinLnBrk="0" hangingPunct="1">
              <a:buNone/>
              <a:defRPr kumimoji="0" lang="tr-TR" sz="900"/>
            </a:lvl6pPr>
            <a:lvl7pPr marL="2743200" indent="0" eaLnBrk="1" latinLnBrk="0" hangingPunct="1">
              <a:buNone/>
              <a:defRPr kumimoji="0" lang="tr-TR" sz="900"/>
            </a:lvl7pPr>
            <a:lvl8pPr marL="3200400" indent="0" eaLnBrk="1" latinLnBrk="0" hangingPunct="1">
              <a:buNone/>
              <a:defRPr kumimoji="0" lang="tr-TR" sz="900"/>
            </a:lvl8pPr>
            <a:lvl9pPr marL="3657600" indent="0" eaLnBrk="1" latinLnBrk="0" hangingPunct="1">
              <a:buNone/>
              <a:defRPr kumimoji="0" lang="tr-TR" sz="900"/>
            </a:lvl9pPr>
          </a:lstStyle>
          <a:p>
            <a:pPr lvl="0" eaLnBrk="1" latinLnBrk="0" hangingPunct="1"/>
            <a:r>
              <a:rPr lang="tr-TR" smtClean="0"/>
              <a:t>Asıl metin stillerini düzenlemek için tıklatın</a:t>
            </a:r>
          </a:p>
        </p:txBody>
      </p:sp>
      <p:sp>
        <p:nvSpPr>
          <p:cNvPr id="5" name="Date Placeholder 4"/>
          <p:cNvSpPr>
            <a:spLocks noGrp="1"/>
          </p:cNvSpPr>
          <p:nvPr>
            <p:ph type="dt" sz="half" idx="10"/>
          </p:nvPr>
        </p:nvSpPr>
        <p:spPr/>
        <p:txBody>
          <a:bodyPr/>
          <a:lstStyle/>
          <a:p>
            <a:fld id="{757B281C-5159-4971-8228-52B9A72E9ED2}" type="datetimeFigureOut">
              <a:pPr/>
              <a:t>15.02.2019</a:t>
            </a:fld>
            <a:endParaRPr kumimoji="0" lang="tr-TR"/>
          </a:p>
        </p:txBody>
      </p:sp>
      <p:sp>
        <p:nvSpPr>
          <p:cNvPr id="6" name="Footer Placeholder 5"/>
          <p:cNvSpPr>
            <a:spLocks noGrp="1"/>
          </p:cNvSpPr>
          <p:nvPr>
            <p:ph type="ftr" sz="quarter" idx="11"/>
          </p:nvPr>
        </p:nvSpPr>
        <p:spPr/>
        <p:txBody>
          <a:bodyPr/>
          <a:lstStyle/>
          <a:p>
            <a:endParaRPr kumimoji="0" lang="tr-T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Resim, Açıklamalı Alt Yazıyl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tr-TR" sz="2000" b="1"/>
            </a:lvl1pPr>
          </a:lstStyle>
          <a:p>
            <a:pPr eaLnBrk="1" latinLnBrk="0" hangingPunct="1"/>
            <a:r>
              <a:rPr lang="tr-TR" smtClean="0"/>
              <a:t>Asıl başlık stili için tıklatın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tr-TR" sz="3200"/>
            </a:lvl1pPr>
            <a:lvl2pPr marL="457200" indent="0" eaLnBrk="1" latinLnBrk="0" hangingPunct="1">
              <a:buNone/>
              <a:defRPr kumimoji="0" lang="tr-TR" sz="2800"/>
            </a:lvl2pPr>
            <a:lvl3pPr marL="914400" indent="0" eaLnBrk="1" latinLnBrk="0" hangingPunct="1">
              <a:buNone/>
              <a:defRPr kumimoji="0" lang="tr-TR" sz="2400"/>
            </a:lvl3pPr>
            <a:lvl4pPr marL="1371600" indent="0" eaLnBrk="1" latinLnBrk="0" hangingPunct="1">
              <a:buNone/>
              <a:defRPr kumimoji="0" lang="tr-TR" sz="2000"/>
            </a:lvl4pPr>
            <a:lvl5pPr marL="1828800" indent="0" eaLnBrk="1" latinLnBrk="0" hangingPunct="1">
              <a:buNone/>
              <a:defRPr kumimoji="0" lang="tr-TR" sz="2000"/>
            </a:lvl5pPr>
            <a:lvl6pPr marL="2286000" indent="0" eaLnBrk="1" latinLnBrk="0" hangingPunct="1">
              <a:buNone/>
              <a:defRPr kumimoji="0" lang="tr-TR" sz="2000"/>
            </a:lvl6pPr>
            <a:lvl7pPr marL="2743200" indent="0" eaLnBrk="1" latinLnBrk="0" hangingPunct="1">
              <a:buNone/>
              <a:defRPr kumimoji="0" lang="tr-TR" sz="2000"/>
            </a:lvl7pPr>
            <a:lvl8pPr marL="3200400" indent="0" eaLnBrk="1" latinLnBrk="0" hangingPunct="1">
              <a:buNone/>
              <a:defRPr kumimoji="0" lang="tr-TR" sz="2000"/>
            </a:lvl8pPr>
            <a:lvl9pPr marL="3657600" indent="0" eaLnBrk="1" latinLnBrk="0" hangingPunct="1">
              <a:buNone/>
              <a:defRPr kumimoji="0" lang="tr-TR" sz="2000"/>
            </a:lvl9pPr>
          </a:lstStyle>
          <a:p>
            <a:pPr eaLnBrk="1" latinLnBrk="0" hangingPunct="1"/>
            <a:r>
              <a:rPr lang="tr-TR" smtClean="0"/>
              <a:t>Resim eklemek için simgeyi tıklatın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tr-TR" sz="1400"/>
            </a:lvl1pPr>
            <a:lvl2pPr marL="457200" indent="0" eaLnBrk="1" latinLnBrk="0" hangingPunct="1">
              <a:buNone/>
              <a:defRPr kumimoji="0" lang="tr-TR" sz="1200"/>
            </a:lvl2pPr>
            <a:lvl3pPr marL="914400" indent="0" eaLnBrk="1" latinLnBrk="0" hangingPunct="1">
              <a:buNone/>
              <a:defRPr kumimoji="0" lang="tr-TR" sz="1000"/>
            </a:lvl3pPr>
            <a:lvl4pPr marL="1371600" indent="0" eaLnBrk="1" latinLnBrk="0" hangingPunct="1">
              <a:buNone/>
              <a:defRPr kumimoji="0" lang="tr-TR" sz="900"/>
            </a:lvl4pPr>
            <a:lvl5pPr marL="1828800" indent="0" eaLnBrk="1" latinLnBrk="0" hangingPunct="1">
              <a:buNone/>
              <a:defRPr kumimoji="0" lang="tr-TR" sz="900"/>
            </a:lvl5pPr>
            <a:lvl6pPr marL="2286000" indent="0" eaLnBrk="1" latinLnBrk="0" hangingPunct="1">
              <a:buNone/>
              <a:defRPr kumimoji="0" lang="tr-TR" sz="900"/>
            </a:lvl6pPr>
            <a:lvl7pPr marL="2743200" indent="0" eaLnBrk="1" latinLnBrk="0" hangingPunct="1">
              <a:buNone/>
              <a:defRPr kumimoji="0" lang="tr-TR" sz="900"/>
            </a:lvl7pPr>
            <a:lvl8pPr marL="3200400" indent="0" eaLnBrk="1" latinLnBrk="0" hangingPunct="1">
              <a:buNone/>
              <a:defRPr kumimoji="0" lang="tr-TR" sz="900"/>
            </a:lvl8pPr>
            <a:lvl9pPr marL="3657600" indent="0" eaLnBrk="1" latinLnBrk="0" hangingPunct="1">
              <a:buNone/>
              <a:defRPr kumimoji="0" lang="tr-TR" sz="900"/>
            </a:lvl9pPr>
          </a:lstStyle>
          <a:p>
            <a:pPr lvl="0" eaLnBrk="1" latinLnBrk="0" hangingPunct="1"/>
            <a:r>
              <a:rPr lang="tr-TR" smtClean="0"/>
              <a:t>Asıl metin stillerini düzenlemek için tıklatın</a:t>
            </a:r>
          </a:p>
        </p:txBody>
      </p:sp>
      <p:sp>
        <p:nvSpPr>
          <p:cNvPr id="5" name="Date Placeholder 4"/>
          <p:cNvSpPr>
            <a:spLocks noGrp="1"/>
          </p:cNvSpPr>
          <p:nvPr>
            <p:ph type="dt" sz="half" idx="10"/>
          </p:nvPr>
        </p:nvSpPr>
        <p:spPr/>
        <p:txBody>
          <a:bodyPr/>
          <a:lstStyle/>
          <a:p>
            <a:fld id="{757B281C-5159-4971-8228-52B9A72E9ED2}" type="datetimeFigureOut">
              <a:pPr/>
              <a:t>15.02.2019</a:t>
            </a:fld>
            <a:endParaRPr kumimoji="0" lang="tr-TR"/>
          </a:p>
        </p:txBody>
      </p:sp>
      <p:sp>
        <p:nvSpPr>
          <p:cNvPr id="6" name="Footer Placeholder 5"/>
          <p:cNvSpPr>
            <a:spLocks noGrp="1"/>
          </p:cNvSpPr>
          <p:nvPr>
            <p:ph type="ftr" sz="quarter" idx="11"/>
          </p:nvPr>
        </p:nvSpPr>
        <p:spPr/>
        <p:txBody>
          <a:bodyPr/>
          <a:lstStyle/>
          <a:p>
            <a:endParaRPr kumimoji="0" lang="tr-TR"/>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smtClean="0"/>
              <a:t>Asıl başlık stili için tıklatın</a:t>
            </a:r>
            <a:endParaRPr/>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p>
            <a:fld id="{757B281C-5159-4971-8228-52B9A72E9ED2}" type="datetimeFigureOut">
              <a:pPr/>
              <a:t>15.02.2019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tr-TR" smtClean="0"/>
              <a:t>Asıl başlık stili için tıklatın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p>
            <a:fld id="{757B281C-5159-4971-8228-52B9A72E9ED2}" type="datetimeFigureOut">
              <a:pPr/>
              <a:t>15.02.2019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tr-T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tr-TR" smtClean="0"/>
              <a:t>Asıl başlık stili için tıklatın</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tr-TR" sz="1200">
                <a:solidFill>
                  <a:schemeClr val="tx1">
                    <a:tint val="75000"/>
                  </a:schemeClr>
                </a:solidFill>
              </a:defRPr>
            </a:lvl1pPr>
          </a:lstStyle>
          <a:p>
            <a:fld id="{757B281C-5159-4971-8228-52B9A72E9ED2}" type="datetimeFigureOut">
              <a:pPr/>
              <a:t>15.02.2019</a:t>
            </a:fld>
            <a:endParaRPr kumimoji="0" lang="tr-T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tr-TR" sz="1200">
                <a:solidFill>
                  <a:schemeClr val="tx1">
                    <a:tint val="75000"/>
                  </a:schemeClr>
                </a:solidFill>
              </a:defRPr>
            </a:lvl1pPr>
          </a:lstStyle>
          <a:p>
            <a:endParaRPr kumimoji="0" lang="tr-T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tr-TR" sz="1200">
                <a:solidFill>
                  <a:schemeClr val="tx1">
                    <a:tint val="75000"/>
                  </a:schemeClr>
                </a:solidFill>
              </a:defRPr>
            </a:lvl1pPr>
          </a:lstStyle>
          <a:p>
            <a:fld id="{33D6E5A2-EC83-451F-A719-9AC1370DD5CF}" type="slidenum">
              <a:pPr/>
              <a:t>‹#›</a:t>
            </a:fld>
            <a:endParaRPr kumimoji="0" lang="tr-TR"/>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tr-T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tr-T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tr-T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tr-T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tr-T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9pPr>
    </p:bodyStyle>
    <p:otherStyle>
      <a:defPPr>
        <a:defRPr kumimoji="0" lang="tr-TR"/>
      </a:defPPr>
      <a:lvl1pPr marL="0" algn="l" defTabSz="914400" rtl="0" eaLnBrk="1" latinLnBrk="0" hangingPunct="1">
        <a:defRPr kumimoji="0" lang="tr-TR" sz="1800" kern="1200">
          <a:solidFill>
            <a:schemeClr val="tx1"/>
          </a:solidFill>
          <a:latin typeface="+mn-lt"/>
          <a:ea typeface="+mn-ea"/>
          <a:cs typeface="+mn-cs"/>
        </a:defRPr>
      </a:lvl1pPr>
      <a:lvl2pPr marL="457200" algn="l" defTabSz="914400" rtl="0" eaLnBrk="1" latinLnBrk="0" hangingPunct="1">
        <a:defRPr kumimoji="0" lang="tr-TR" sz="1800" kern="1200">
          <a:solidFill>
            <a:schemeClr val="tx1"/>
          </a:solidFill>
          <a:latin typeface="+mn-lt"/>
          <a:ea typeface="+mn-ea"/>
          <a:cs typeface="+mn-cs"/>
        </a:defRPr>
      </a:lvl2pPr>
      <a:lvl3pPr marL="914400" algn="l" defTabSz="914400" rtl="0" eaLnBrk="1" latinLnBrk="0" hangingPunct="1">
        <a:defRPr kumimoji="0" lang="tr-TR" sz="1800" kern="1200">
          <a:solidFill>
            <a:schemeClr val="tx1"/>
          </a:solidFill>
          <a:latin typeface="+mn-lt"/>
          <a:ea typeface="+mn-ea"/>
          <a:cs typeface="+mn-cs"/>
        </a:defRPr>
      </a:lvl3pPr>
      <a:lvl4pPr marL="1371600" algn="l" defTabSz="914400" rtl="0" eaLnBrk="1" latinLnBrk="0" hangingPunct="1">
        <a:defRPr kumimoji="0" lang="tr-TR" sz="1800" kern="1200">
          <a:solidFill>
            <a:schemeClr val="tx1"/>
          </a:solidFill>
          <a:latin typeface="+mn-lt"/>
          <a:ea typeface="+mn-ea"/>
          <a:cs typeface="+mn-cs"/>
        </a:defRPr>
      </a:lvl4pPr>
      <a:lvl5pPr marL="1828800" algn="l" defTabSz="914400" rtl="0" eaLnBrk="1" latinLnBrk="0" hangingPunct="1">
        <a:defRPr kumimoji="0" lang="tr-TR" sz="1800" kern="1200">
          <a:solidFill>
            <a:schemeClr val="tx1"/>
          </a:solidFill>
          <a:latin typeface="+mn-lt"/>
          <a:ea typeface="+mn-ea"/>
          <a:cs typeface="+mn-cs"/>
        </a:defRPr>
      </a:lvl5pPr>
      <a:lvl6pPr marL="2286000" algn="l" defTabSz="914400" rtl="0" eaLnBrk="1" latinLnBrk="0" hangingPunct="1">
        <a:defRPr kumimoji="0" lang="tr-TR" sz="1800" kern="1200">
          <a:solidFill>
            <a:schemeClr val="tx1"/>
          </a:solidFill>
          <a:latin typeface="+mn-lt"/>
          <a:ea typeface="+mn-ea"/>
          <a:cs typeface="+mn-cs"/>
        </a:defRPr>
      </a:lvl6pPr>
      <a:lvl7pPr marL="2743200" algn="l" defTabSz="914400" rtl="0" eaLnBrk="1" latinLnBrk="0" hangingPunct="1">
        <a:defRPr kumimoji="0" lang="tr-TR" sz="1800" kern="1200">
          <a:solidFill>
            <a:schemeClr val="tx1"/>
          </a:solidFill>
          <a:latin typeface="+mn-lt"/>
          <a:ea typeface="+mn-ea"/>
          <a:cs typeface="+mn-cs"/>
        </a:defRPr>
      </a:lvl7pPr>
      <a:lvl8pPr marL="3200400" algn="l" defTabSz="914400" rtl="0" eaLnBrk="1" latinLnBrk="0" hangingPunct="1">
        <a:defRPr kumimoji="0" lang="tr-TR" sz="1800" kern="1200">
          <a:solidFill>
            <a:schemeClr val="tx1"/>
          </a:solidFill>
          <a:latin typeface="+mn-lt"/>
          <a:ea typeface="+mn-ea"/>
          <a:cs typeface="+mn-cs"/>
        </a:defRPr>
      </a:lvl8pPr>
      <a:lvl9pPr marL="3657600" algn="l" defTabSz="914400" rtl="0" eaLnBrk="1" latinLnBrk="0" hangingPunct="1">
        <a:defRPr kumimoji="0" lang="tr-T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tr-TR" dirty="0" smtClean="0"/>
              <a:t>Alkol Alımları ve Yoksunluk Sendromları</a:t>
            </a:r>
            <a:endParaRPr lang="tr-TR" dirty="0"/>
          </a:p>
        </p:txBody>
      </p:sp>
      <p:sp>
        <p:nvSpPr>
          <p:cNvPr id="3" name="Subtitle 2"/>
          <p:cNvSpPr>
            <a:spLocks noGrp="1"/>
          </p:cNvSpPr>
          <p:nvPr>
            <p:ph type="subTitle" idx="1"/>
            <p:custDataLst>
              <p:tags r:id="rId3"/>
            </p:custDataLst>
          </p:nvPr>
        </p:nvSpPr>
        <p:spPr/>
        <p:txBody>
          <a:bodyPr>
            <a:normAutofit fontScale="85000" lnSpcReduction="20000"/>
          </a:bodyPr>
          <a:lstStyle/>
          <a:p>
            <a:r>
              <a:rPr lang="tr-TR" sz="2400" dirty="0" smtClean="0">
                <a:latin typeface="+mn-lt"/>
              </a:rPr>
              <a:t>Prof. Dr. Yıldıray ÇETE</a:t>
            </a:r>
          </a:p>
          <a:p>
            <a:r>
              <a:rPr lang="tr-TR" sz="2400" dirty="0" smtClean="0">
                <a:latin typeface="+mn-lt"/>
              </a:rPr>
              <a:t>Akdeniz Üniversitesi Tıp Fakültesi</a:t>
            </a:r>
          </a:p>
          <a:p>
            <a:r>
              <a:rPr lang="tr-TR" sz="2400" dirty="0" smtClean="0">
                <a:latin typeface="+mn-lt"/>
              </a:rPr>
              <a:t>Acil Tıp Anabilim Dalı</a:t>
            </a:r>
            <a:endParaRPr lang="tr-TR"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smtClean="0"/>
              <a:t>Sarhoşluk</a:t>
            </a:r>
          </a:p>
          <a:p>
            <a:pPr>
              <a:lnSpc>
                <a:spcPct val="150000"/>
              </a:lnSpc>
            </a:pPr>
            <a:r>
              <a:rPr lang="tr-TR" dirty="0" err="1" smtClean="0"/>
              <a:t>Tutumsal</a:t>
            </a:r>
            <a:r>
              <a:rPr lang="tr-TR" dirty="0" smtClean="0"/>
              <a:t> </a:t>
            </a:r>
            <a:r>
              <a:rPr lang="tr-TR" dirty="0" err="1" smtClean="0"/>
              <a:t>disinhibisyon</a:t>
            </a:r>
            <a:endParaRPr lang="tr-TR" dirty="0" smtClean="0"/>
          </a:p>
          <a:p>
            <a:pPr lvl="1">
              <a:lnSpc>
                <a:spcPct val="150000"/>
              </a:lnSpc>
            </a:pPr>
            <a:r>
              <a:rPr lang="tr-TR" dirty="0" err="1" smtClean="0"/>
              <a:t>Öfori</a:t>
            </a:r>
            <a:r>
              <a:rPr lang="tr-TR" dirty="0" smtClean="0"/>
              <a:t>, ajitasyon, saldırganlık</a:t>
            </a:r>
          </a:p>
          <a:p>
            <a:pPr>
              <a:lnSpc>
                <a:spcPct val="150000"/>
              </a:lnSpc>
            </a:pPr>
            <a:r>
              <a:rPr lang="tr-TR" dirty="0" smtClean="0"/>
              <a:t>Dilde peltekleşme, </a:t>
            </a:r>
            <a:r>
              <a:rPr lang="tr-TR" dirty="0" err="1" smtClean="0"/>
              <a:t>nistagmus</a:t>
            </a:r>
            <a:r>
              <a:rPr lang="tr-TR" dirty="0" smtClean="0"/>
              <a:t>, </a:t>
            </a:r>
            <a:r>
              <a:rPr lang="tr-TR" dirty="0" err="1" smtClean="0"/>
              <a:t>ataksi</a:t>
            </a:r>
            <a:r>
              <a:rPr lang="tr-TR" dirty="0" smtClean="0"/>
              <a:t>, azalmış motor koordinasyon</a:t>
            </a:r>
          </a:p>
          <a:p>
            <a:pPr>
              <a:lnSpc>
                <a:spcPct val="150000"/>
              </a:lnSpc>
            </a:pPr>
            <a:r>
              <a:rPr lang="tr-TR" dirty="0" smtClean="0"/>
              <a:t>Solunum depresyonu ve koma</a:t>
            </a:r>
          </a:p>
        </p:txBody>
      </p:sp>
    </p:spTree>
    <p:extLst>
      <p:ext uri="{BB962C8B-B14F-4D97-AF65-F5344CB8AC3E}">
        <p14:creationId xmlns:p14="http://schemas.microsoft.com/office/powerpoint/2010/main" val="3589644503"/>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r>
              <a:rPr lang="tr-TR" dirty="0" smtClean="0"/>
              <a:t>En sık bulantı ve kusma</a:t>
            </a:r>
          </a:p>
          <a:p>
            <a:r>
              <a:rPr lang="tr-TR" dirty="0" err="1" smtClean="0"/>
              <a:t>Periferal</a:t>
            </a:r>
            <a:r>
              <a:rPr lang="tr-TR" dirty="0" smtClean="0"/>
              <a:t> </a:t>
            </a:r>
            <a:r>
              <a:rPr lang="tr-TR" dirty="0" err="1" smtClean="0"/>
              <a:t>vazodilatasyon</a:t>
            </a:r>
            <a:endParaRPr lang="tr-TR" dirty="0" smtClean="0"/>
          </a:p>
          <a:p>
            <a:pPr lvl="1"/>
            <a:r>
              <a:rPr lang="tr-TR" dirty="0" err="1" smtClean="0"/>
              <a:t>Flushing</a:t>
            </a:r>
            <a:endParaRPr lang="tr-TR" dirty="0" smtClean="0"/>
          </a:p>
          <a:p>
            <a:pPr lvl="1"/>
            <a:r>
              <a:rPr lang="tr-TR" dirty="0" smtClean="0"/>
              <a:t>Hipotansiyon </a:t>
            </a:r>
          </a:p>
          <a:p>
            <a:pPr lvl="1"/>
            <a:r>
              <a:rPr lang="tr-TR" dirty="0" err="1" smtClean="0"/>
              <a:t>hipotermi</a:t>
            </a:r>
            <a:endParaRPr lang="tr-TR" dirty="0" smtClean="0"/>
          </a:p>
          <a:p>
            <a:r>
              <a:rPr lang="tr-TR" dirty="0" smtClean="0"/>
              <a:t>Hipoglisemi</a:t>
            </a:r>
          </a:p>
          <a:p>
            <a:pPr lvl="1"/>
            <a:r>
              <a:rPr lang="tr-TR" dirty="0" err="1" smtClean="0"/>
              <a:t>Malnütrisyonu</a:t>
            </a:r>
            <a:r>
              <a:rPr lang="tr-TR" dirty="0" smtClean="0"/>
              <a:t> olanlar ve çocuklar</a:t>
            </a:r>
            <a:endParaRPr lang="tr-TR" dirty="0"/>
          </a:p>
        </p:txBody>
      </p:sp>
    </p:spTree>
    <p:extLst>
      <p:ext uri="{BB962C8B-B14F-4D97-AF65-F5344CB8AC3E}">
        <p14:creationId xmlns:p14="http://schemas.microsoft.com/office/powerpoint/2010/main" val="2570424359"/>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pPr>
              <a:lnSpc>
                <a:spcPct val="150000"/>
              </a:lnSpc>
            </a:pPr>
            <a:r>
              <a:rPr lang="tr-TR" dirty="0" smtClean="0"/>
              <a:t>Basit alımlar</a:t>
            </a:r>
          </a:p>
          <a:p>
            <a:pPr lvl="1">
              <a:lnSpc>
                <a:spcPct val="150000"/>
              </a:lnSpc>
            </a:pPr>
            <a:r>
              <a:rPr lang="tr-TR" dirty="0" smtClean="0"/>
              <a:t>Saatler içerisinde düzelir</a:t>
            </a:r>
          </a:p>
          <a:p>
            <a:pPr lvl="1">
              <a:lnSpc>
                <a:spcPct val="150000"/>
              </a:lnSpc>
            </a:pPr>
            <a:r>
              <a:rPr lang="tr-TR" dirty="0" smtClean="0"/>
              <a:t>Uzuyor ise, diğer nedenleri düşün</a:t>
            </a:r>
          </a:p>
          <a:p>
            <a:pPr>
              <a:lnSpc>
                <a:spcPct val="150000"/>
              </a:lnSpc>
            </a:pPr>
            <a:r>
              <a:rPr lang="tr-TR" dirty="0" smtClean="0"/>
              <a:t>Sıklıkla ikincil sorunlar</a:t>
            </a:r>
          </a:p>
          <a:p>
            <a:pPr lvl="1">
              <a:lnSpc>
                <a:spcPct val="150000"/>
              </a:lnSpc>
            </a:pPr>
            <a:r>
              <a:rPr lang="tr-TR" dirty="0" smtClean="0"/>
              <a:t>Enfeksiyon, travma</a:t>
            </a:r>
          </a:p>
        </p:txBody>
      </p:sp>
    </p:spTree>
    <p:extLst>
      <p:ext uri="{BB962C8B-B14F-4D97-AF65-F5344CB8AC3E}">
        <p14:creationId xmlns:p14="http://schemas.microsoft.com/office/powerpoint/2010/main" val="2987657466"/>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normAutofit lnSpcReduction="10000"/>
          </a:bodyPr>
          <a:lstStyle/>
          <a:p>
            <a:r>
              <a:rPr lang="tr-TR" dirty="0" smtClean="0"/>
              <a:t>Bilinç değişikliği</a:t>
            </a:r>
          </a:p>
          <a:p>
            <a:pPr lvl="1"/>
            <a:r>
              <a:rPr lang="tr-TR" dirty="0" smtClean="0"/>
              <a:t>Glikoz ve etanol düzeyi</a:t>
            </a:r>
          </a:p>
          <a:p>
            <a:pPr lvl="1"/>
            <a:r>
              <a:rPr lang="tr-TR" dirty="0" smtClean="0"/>
              <a:t>Klinik ya da hikaye ile düzey ilişkisi zayıf</a:t>
            </a:r>
          </a:p>
          <a:p>
            <a:pPr lvl="1"/>
            <a:r>
              <a:rPr lang="tr-TR" dirty="0" err="1" smtClean="0"/>
              <a:t>Horizontal</a:t>
            </a:r>
            <a:r>
              <a:rPr lang="tr-TR" dirty="0" smtClean="0"/>
              <a:t> </a:t>
            </a:r>
            <a:r>
              <a:rPr lang="tr-TR" dirty="0" err="1" smtClean="0"/>
              <a:t>nistagmus</a:t>
            </a:r>
            <a:endParaRPr lang="tr-TR" dirty="0" smtClean="0"/>
          </a:p>
          <a:p>
            <a:pPr lvl="2"/>
            <a:r>
              <a:rPr lang="tr-TR" dirty="0" smtClean="0"/>
              <a:t>%80-90 olasılıkla kan etanol &gt; 100 mg/dl</a:t>
            </a:r>
          </a:p>
          <a:p>
            <a:pPr lvl="1"/>
            <a:r>
              <a:rPr lang="tr-TR" dirty="0" smtClean="0"/>
              <a:t>Artmış </a:t>
            </a:r>
            <a:r>
              <a:rPr lang="tr-TR" dirty="0" err="1" smtClean="0"/>
              <a:t>ozmolar</a:t>
            </a:r>
            <a:r>
              <a:rPr lang="tr-TR" dirty="0" smtClean="0"/>
              <a:t> açık</a:t>
            </a:r>
          </a:p>
          <a:p>
            <a:pPr lvl="2"/>
            <a:r>
              <a:rPr lang="tr-TR" dirty="0" smtClean="0"/>
              <a:t>Hafif </a:t>
            </a:r>
            <a:r>
              <a:rPr lang="tr-TR" dirty="0" err="1" smtClean="0"/>
              <a:t>metabolik</a:t>
            </a:r>
            <a:r>
              <a:rPr lang="tr-TR" dirty="0" smtClean="0"/>
              <a:t> </a:t>
            </a:r>
            <a:r>
              <a:rPr lang="tr-TR" dirty="0" err="1" smtClean="0"/>
              <a:t>asidoz</a:t>
            </a:r>
            <a:endParaRPr lang="tr-TR" dirty="0" smtClean="0"/>
          </a:p>
          <a:p>
            <a:pPr lvl="2"/>
            <a:r>
              <a:rPr lang="tr-TR" dirty="0" smtClean="0"/>
              <a:t>Anyon açıklı ciddi </a:t>
            </a:r>
            <a:r>
              <a:rPr lang="tr-TR" dirty="0" err="1" smtClean="0"/>
              <a:t>metabolik</a:t>
            </a:r>
            <a:r>
              <a:rPr lang="tr-TR" dirty="0" smtClean="0"/>
              <a:t> </a:t>
            </a:r>
            <a:r>
              <a:rPr lang="tr-TR" dirty="0" err="1" smtClean="0"/>
              <a:t>asidoz</a:t>
            </a:r>
            <a:r>
              <a:rPr lang="tr-TR" dirty="0" smtClean="0"/>
              <a:t> var ise</a:t>
            </a:r>
          </a:p>
          <a:p>
            <a:pPr lvl="3"/>
            <a:r>
              <a:rPr lang="tr-TR" dirty="0" err="1" smtClean="0"/>
              <a:t>Metanol</a:t>
            </a:r>
            <a:r>
              <a:rPr lang="tr-TR" dirty="0" smtClean="0"/>
              <a:t> ya da laktik </a:t>
            </a:r>
            <a:r>
              <a:rPr lang="tr-TR" dirty="0" err="1" smtClean="0"/>
              <a:t>asidoz</a:t>
            </a:r>
            <a:endParaRPr lang="tr-TR" dirty="0"/>
          </a:p>
        </p:txBody>
      </p:sp>
    </p:spTree>
    <p:extLst>
      <p:ext uri="{BB962C8B-B14F-4D97-AF65-F5344CB8AC3E}">
        <p14:creationId xmlns:p14="http://schemas.microsoft.com/office/powerpoint/2010/main" val="1058165133"/>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normAutofit lnSpcReduction="10000"/>
          </a:bodyPr>
          <a:lstStyle/>
          <a:p>
            <a:r>
              <a:rPr lang="tr-TR" dirty="0" smtClean="0"/>
              <a:t>Ayılana kadar gözlem</a:t>
            </a:r>
          </a:p>
          <a:p>
            <a:r>
              <a:rPr lang="tr-TR" dirty="0" smtClean="0"/>
              <a:t>Aktif kömür ve </a:t>
            </a:r>
            <a:r>
              <a:rPr lang="tr-TR" dirty="0" err="1" smtClean="0"/>
              <a:t>gastrik</a:t>
            </a:r>
            <a:r>
              <a:rPr lang="tr-TR" dirty="0" smtClean="0"/>
              <a:t> lavaj etkili değil</a:t>
            </a:r>
          </a:p>
          <a:p>
            <a:r>
              <a:rPr lang="tr-TR" dirty="0" smtClean="0"/>
              <a:t>Hipoglisemi varsa</a:t>
            </a:r>
          </a:p>
          <a:p>
            <a:pPr lvl="1"/>
            <a:r>
              <a:rPr lang="tr-TR" dirty="0" smtClean="0"/>
              <a:t>0.5 – 1 gr/kg İV glikoz</a:t>
            </a:r>
          </a:p>
          <a:p>
            <a:r>
              <a:rPr lang="tr-TR" dirty="0" smtClean="0"/>
              <a:t>Sarı serum</a:t>
            </a:r>
          </a:p>
          <a:p>
            <a:pPr lvl="1"/>
            <a:r>
              <a:rPr lang="tr-TR" dirty="0" smtClean="0"/>
              <a:t>Rutin uygulama için tıbbi kanıt yok</a:t>
            </a:r>
          </a:p>
          <a:p>
            <a:pPr lvl="1"/>
            <a:r>
              <a:rPr lang="tr-TR" dirty="0" smtClean="0"/>
              <a:t>Kronik alkoliklerde</a:t>
            </a:r>
          </a:p>
          <a:p>
            <a:pPr lvl="2"/>
            <a:r>
              <a:rPr lang="tr-TR" dirty="0" err="1" smtClean="0"/>
              <a:t>Folat</a:t>
            </a:r>
            <a:r>
              <a:rPr lang="tr-TR" dirty="0" smtClean="0"/>
              <a:t>, </a:t>
            </a:r>
            <a:r>
              <a:rPr lang="tr-TR" dirty="0" err="1" smtClean="0"/>
              <a:t>tiamin</a:t>
            </a:r>
            <a:r>
              <a:rPr lang="tr-TR" dirty="0" smtClean="0"/>
              <a:t> ve </a:t>
            </a:r>
            <a:r>
              <a:rPr lang="tr-TR" dirty="0" err="1" smtClean="0"/>
              <a:t>multivitamin</a:t>
            </a:r>
            <a:r>
              <a:rPr lang="tr-TR" dirty="0" smtClean="0"/>
              <a:t> verilebilir</a:t>
            </a:r>
          </a:p>
          <a:p>
            <a:endParaRPr lang="tr-TR" dirty="0"/>
          </a:p>
        </p:txBody>
      </p:sp>
    </p:spTree>
    <p:extLst>
      <p:ext uri="{BB962C8B-B14F-4D97-AF65-F5344CB8AC3E}">
        <p14:creationId xmlns:p14="http://schemas.microsoft.com/office/powerpoint/2010/main" val="2156393079"/>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normAutofit/>
          </a:bodyPr>
          <a:lstStyle/>
          <a:p>
            <a:r>
              <a:rPr lang="tr-TR" dirty="0" err="1" smtClean="0"/>
              <a:t>Wernicke</a:t>
            </a:r>
            <a:r>
              <a:rPr lang="tr-TR" dirty="0" smtClean="0"/>
              <a:t> </a:t>
            </a:r>
            <a:r>
              <a:rPr lang="tr-TR" dirty="0" err="1" smtClean="0"/>
              <a:t>ensefalopatisi</a:t>
            </a:r>
            <a:r>
              <a:rPr lang="tr-TR" dirty="0" smtClean="0"/>
              <a:t> </a:t>
            </a:r>
          </a:p>
          <a:p>
            <a:pPr lvl="1"/>
            <a:r>
              <a:rPr lang="tr-TR" dirty="0" smtClean="0"/>
              <a:t>Oküler, </a:t>
            </a:r>
            <a:r>
              <a:rPr lang="tr-TR" dirty="0" err="1" smtClean="0"/>
              <a:t>serebellar</a:t>
            </a:r>
            <a:r>
              <a:rPr lang="tr-TR" dirty="0" smtClean="0"/>
              <a:t> ve bilinç değişikliği</a:t>
            </a:r>
          </a:p>
          <a:p>
            <a:pPr lvl="1"/>
            <a:r>
              <a:rPr lang="tr-TR" dirty="0" smtClean="0"/>
              <a:t>100 mg </a:t>
            </a:r>
            <a:r>
              <a:rPr lang="tr-TR" dirty="0" err="1" smtClean="0"/>
              <a:t>Tiamin</a:t>
            </a:r>
            <a:r>
              <a:rPr lang="tr-TR" dirty="0" smtClean="0"/>
              <a:t> İV</a:t>
            </a:r>
          </a:p>
          <a:p>
            <a:r>
              <a:rPr lang="tr-TR" dirty="0" smtClean="0"/>
              <a:t>Sıvı uygulaması</a:t>
            </a:r>
          </a:p>
          <a:p>
            <a:pPr lvl="1"/>
            <a:r>
              <a:rPr lang="tr-TR" dirty="0" smtClean="0"/>
              <a:t>Hızlı </a:t>
            </a:r>
            <a:r>
              <a:rPr lang="tr-TR" dirty="0" err="1" smtClean="0"/>
              <a:t>diürez</a:t>
            </a:r>
            <a:r>
              <a:rPr lang="tr-TR" dirty="0" smtClean="0"/>
              <a:t> eliminasyonu arttırmaz</a:t>
            </a:r>
          </a:p>
          <a:p>
            <a:pPr lvl="1"/>
            <a:r>
              <a:rPr lang="tr-TR" dirty="0" smtClean="0"/>
              <a:t>Kronik alkolikler ya da yüksek doz alım</a:t>
            </a:r>
          </a:p>
          <a:p>
            <a:pPr lvl="1"/>
            <a:r>
              <a:rPr lang="tr-TR" dirty="0" err="1" smtClean="0"/>
              <a:t>Dehidratasyon</a:t>
            </a:r>
            <a:r>
              <a:rPr lang="tr-TR" dirty="0" smtClean="0"/>
              <a:t> tedavisi</a:t>
            </a:r>
          </a:p>
          <a:p>
            <a:pPr lvl="2"/>
            <a:r>
              <a:rPr lang="tr-TR" dirty="0" smtClean="0"/>
              <a:t>%5 dekstroz ve </a:t>
            </a:r>
            <a:r>
              <a:rPr lang="tr-TR" dirty="0" err="1" smtClean="0"/>
              <a:t>salin</a:t>
            </a:r>
            <a:r>
              <a:rPr lang="tr-TR" dirty="0" smtClean="0"/>
              <a:t> kombinasyonu</a:t>
            </a:r>
            <a:endParaRPr lang="tr-TR" dirty="0"/>
          </a:p>
        </p:txBody>
      </p:sp>
    </p:spTree>
    <p:extLst>
      <p:ext uri="{BB962C8B-B14F-4D97-AF65-F5344CB8AC3E}">
        <p14:creationId xmlns:p14="http://schemas.microsoft.com/office/powerpoint/2010/main" val="2244860140"/>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 ve Taburculuk</a:t>
            </a:r>
            <a:endParaRPr lang="tr-TR" dirty="0"/>
          </a:p>
        </p:txBody>
      </p:sp>
      <p:sp>
        <p:nvSpPr>
          <p:cNvPr id="3" name="İçerik Yer Tutucusu 2"/>
          <p:cNvSpPr>
            <a:spLocks noGrp="1"/>
          </p:cNvSpPr>
          <p:nvPr>
            <p:ph idx="1"/>
          </p:nvPr>
        </p:nvSpPr>
        <p:spPr/>
        <p:txBody>
          <a:bodyPr/>
          <a:lstStyle/>
          <a:p>
            <a:r>
              <a:rPr lang="tr-TR" dirty="0" smtClean="0"/>
              <a:t>Ülkemizde onaylı farmakolojik ajanlar</a:t>
            </a:r>
          </a:p>
          <a:p>
            <a:pPr lvl="1"/>
            <a:r>
              <a:rPr lang="tr-TR" dirty="0" err="1" smtClean="0"/>
              <a:t>Disülfram</a:t>
            </a:r>
            <a:r>
              <a:rPr lang="tr-TR" dirty="0" smtClean="0"/>
              <a:t>, </a:t>
            </a:r>
            <a:r>
              <a:rPr lang="tr-TR" dirty="0" err="1" smtClean="0"/>
              <a:t>akamprosat</a:t>
            </a:r>
            <a:r>
              <a:rPr lang="tr-TR" dirty="0" smtClean="0"/>
              <a:t>, </a:t>
            </a:r>
            <a:r>
              <a:rPr lang="tr-TR" dirty="0" err="1" smtClean="0"/>
              <a:t>naltrekson</a:t>
            </a:r>
            <a:r>
              <a:rPr lang="tr-TR" dirty="0" smtClean="0"/>
              <a:t>, </a:t>
            </a:r>
            <a:r>
              <a:rPr lang="tr-TR" dirty="0" err="1" smtClean="0"/>
              <a:t>nalmefen</a:t>
            </a:r>
            <a:endParaRPr lang="tr-TR" dirty="0" smtClean="0"/>
          </a:p>
          <a:p>
            <a:pPr lvl="1"/>
            <a:r>
              <a:rPr lang="tr-TR" dirty="0" smtClean="0"/>
              <a:t>Acil servis şartlarında uygun değil</a:t>
            </a:r>
          </a:p>
          <a:p>
            <a:pPr lvl="1"/>
            <a:r>
              <a:rPr lang="tr-TR" dirty="0" err="1" smtClean="0"/>
              <a:t>Psikososyal</a:t>
            </a:r>
            <a:r>
              <a:rPr lang="tr-TR" dirty="0" smtClean="0"/>
              <a:t> destek ile birlikte etkili</a:t>
            </a:r>
          </a:p>
          <a:p>
            <a:r>
              <a:rPr lang="tr-TR" dirty="0" smtClean="0"/>
              <a:t>Taburculuk</a:t>
            </a:r>
          </a:p>
          <a:p>
            <a:pPr lvl="1"/>
            <a:r>
              <a:rPr lang="tr-TR" dirty="0" smtClean="0"/>
              <a:t>Uyanıklık, sosyal destek</a:t>
            </a:r>
          </a:p>
          <a:p>
            <a:pPr lvl="1"/>
            <a:r>
              <a:rPr lang="tr-TR" dirty="0" smtClean="0"/>
              <a:t>Alkol kullanım bozukluğu için yönlendirme</a:t>
            </a:r>
            <a:endParaRPr lang="tr-TR" dirty="0"/>
          </a:p>
        </p:txBody>
      </p:sp>
    </p:spTree>
    <p:extLst>
      <p:ext uri="{BB962C8B-B14F-4D97-AF65-F5344CB8AC3E}">
        <p14:creationId xmlns:p14="http://schemas.microsoft.com/office/powerpoint/2010/main" val="984451508"/>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Metanol</a:t>
            </a:r>
            <a:endParaRPr lang="tr-TR" dirty="0"/>
          </a:p>
        </p:txBody>
      </p:sp>
      <p:sp>
        <p:nvSpPr>
          <p:cNvPr id="3" name="İçerik Yer Tutucusu 2"/>
          <p:cNvSpPr>
            <a:spLocks noGrp="1"/>
          </p:cNvSpPr>
          <p:nvPr>
            <p:ph idx="1"/>
          </p:nvPr>
        </p:nvSpPr>
        <p:spPr/>
        <p:txBody>
          <a:bodyPr/>
          <a:lstStyle/>
          <a:p>
            <a:r>
              <a:rPr lang="tr-TR" dirty="0" smtClean="0"/>
              <a:t>En basit alkol, odun alkolü</a:t>
            </a:r>
          </a:p>
          <a:p>
            <a:r>
              <a:rPr lang="tr-TR" dirty="0" smtClean="0"/>
              <a:t>Renksiz, uçucu, kendine has kokusu</a:t>
            </a:r>
          </a:p>
          <a:p>
            <a:pPr lvl="1"/>
            <a:r>
              <a:rPr lang="tr-TR" dirty="0"/>
              <a:t>Otomobil ön cam temizleme </a:t>
            </a:r>
            <a:r>
              <a:rPr lang="tr-TR" dirty="0" smtClean="0"/>
              <a:t>solüsyonları</a:t>
            </a:r>
          </a:p>
          <a:p>
            <a:pPr lvl="1"/>
            <a:r>
              <a:rPr lang="tr-TR" dirty="0"/>
              <a:t>F</a:t>
            </a:r>
            <a:r>
              <a:rPr lang="tr-TR" dirty="0" smtClean="0"/>
              <a:t>ırın </a:t>
            </a:r>
            <a:r>
              <a:rPr lang="tr-TR" dirty="0" err="1"/>
              <a:t>solid</a:t>
            </a:r>
            <a:r>
              <a:rPr lang="tr-TR" dirty="0"/>
              <a:t> </a:t>
            </a:r>
            <a:r>
              <a:rPr lang="tr-TR" dirty="0" smtClean="0"/>
              <a:t>yakıtları</a:t>
            </a:r>
          </a:p>
          <a:p>
            <a:pPr lvl="1"/>
            <a:r>
              <a:rPr lang="tr-TR" dirty="0"/>
              <a:t>M</a:t>
            </a:r>
            <a:r>
              <a:rPr lang="tr-TR" dirty="0" smtClean="0"/>
              <a:t>odel </a:t>
            </a:r>
            <a:r>
              <a:rPr lang="tr-TR" dirty="0"/>
              <a:t>uçak </a:t>
            </a:r>
            <a:r>
              <a:rPr lang="tr-TR" dirty="0" smtClean="0"/>
              <a:t>yakıtları</a:t>
            </a:r>
          </a:p>
          <a:p>
            <a:pPr lvl="1"/>
            <a:r>
              <a:rPr lang="tr-TR" dirty="0"/>
              <a:t>K</a:t>
            </a:r>
            <a:r>
              <a:rPr lang="tr-TR" dirty="0" smtClean="0"/>
              <a:t>arbüratör </a:t>
            </a:r>
            <a:r>
              <a:rPr lang="tr-TR" dirty="0"/>
              <a:t>temizleme </a:t>
            </a:r>
            <a:r>
              <a:rPr lang="tr-TR" dirty="0" smtClean="0"/>
              <a:t>solüsyonları</a:t>
            </a:r>
          </a:p>
          <a:p>
            <a:pPr lvl="1"/>
            <a:r>
              <a:rPr lang="tr-TR" dirty="0"/>
              <a:t>F</a:t>
            </a:r>
            <a:r>
              <a:rPr lang="tr-TR" dirty="0" smtClean="0"/>
              <a:t>otokopi </a:t>
            </a:r>
            <a:r>
              <a:rPr lang="tr-TR" dirty="0"/>
              <a:t>cihaz </a:t>
            </a:r>
            <a:r>
              <a:rPr lang="tr-TR" dirty="0" smtClean="0"/>
              <a:t>sıvıları</a:t>
            </a:r>
          </a:p>
          <a:p>
            <a:pPr lvl="1"/>
            <a:r>
              <a:rPr lang="tr-TR" dirty="0" smtClean="0"/>
              <a:t>Çözücüler</a:t>
            </a:r>
            <a:endParaRPr lang="tr-TR" dirty="0"/>
          </a:p>
        </p:txBody>
      </p:sp>
    </p:spTree>
    <p:extLst>
      <p:ext uri="{BB962C8B-B14F-4D97-AF65-F5344CB8AC3E}">
        <p14:creationId xmlns:p14="http://schemas.microsoft.com/office/powerpoint/2010/main" val="3979425527"/>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Metanol</a:t>
            </a:r>
            <a:endParaRPr lang="tr-TR" dirty="0"/>
          </a:p>
        </p:txBody>
      </p:sp>
      <p:sp>
        <p:nvSpPr>
          <p:cNvPr id="3" name="İçerik Yer Tutucusu 2"/>
          <p:cNvSpPr>
            <a:spLocks noGrp="1"/>
          </p:cNvSpPr>
          <p:nvPr>
            <p:ph idx="1"/>
          </p:nvPr>
        </p:nvSpPr>
        <p:spPr/>
        <p:txBody>
          <a:bodyPr>
            <a:normAutofit/>
          </a:bodyPr>
          <a:lstStyle/>
          <a:p>
            <a:r>
              <a:rPr lang="tr-TR" dirty="0" smtClean="0"/>
              <a:t>Bir çok ülkede</a:t>
            </a:r>
          </a:p>
          <a:p>
            <a:pPr lvl="1"/>
            <a:r>
              <a:rPr lang="tr-TR" dirty="0" smtClean="0"/>
              <a:t>Bu sıvıların yanlışlıkla ya da bilinçli alımı</a:t>
            </a:r>
          </a:p>
          <a:p>
            <a:r>
              <a:rPr lang="tr-TR" dirty="0" smtClean="0"/>
              <a:t>Ülkemizde</a:t>
            </a:r>
          </a:p>
          <a:p>
            <a:pPr lvl="1"/>
            <a:r>
              <a:rPr lang="tr-TR" dirty="0" smtClean="0"/>
              <a:t>Kaçak içki</a:t>
            </a:r>
          </a:p>
          <a:p>
            <a:r>
              <a:rPr lang="tr-TR" dirty="0" smtClean="0"/>
              <a:t>Oral yolla alım asıl mekanizma</a:t>
            </a:r>
          </a:p>
          <a:p>
            <a:r>
              <a:rPr lang="tr-TR" dirty="0" err="1" smtClean="0"/>
              <a:t>Dermal</a:t>
            </a:r>
            <a:r>
              <a:rPr lang="tr-TR" dirty="0" smtClean="0"/>
              <a:t> ya da </a:t>
            </a:r>
            <a:r>
              <a:rPr lang="tr-TR" dirty="0" err="1" smtClean="0"/>
              <a:t>inhalasyonel</a:t>
            </a:r>
            <a:endParaRPr lang="tr-TR" dirty="0" smtClean="0"/>
          </a:p>
          <a:p>
            <a:pPr lvl="1"/>
            <a:r>
              <a:rPr lang="tr-TR" dirty="0" smtClean="0"/>
              <a:t>Genellikle ileri inceleme gerektirmez</a:t>
            </a:r>
          </a:p>
        </p:txBody>
      </p:sp>
    </p:spTree>
    <p:extLst>
      <p:ext uri="{BB962C8B-B14F-4D97-AF65-F5344CB8AC3E}">
        <p14:creationId xmlns:p14="http://schemas.microsoft.com/office/powerpoint/2010/main" val="701233036"/>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Metanol</a:t>
            </a:r>
            <a:endParaRPr lang="tr-TR" dirty="0"/>
          </a:p>
        </p:txBody>
      </p:sp>
      <p:sp>
        <p:nvSpPr>
          <p:cNvPr id="3" name="İçerik Yer Tutucusu 2"/>
          <p:cNvSpPr>
            <a:spLocks noGrp="1"/>
          </p:cNvSpPr>
          <p:nvPr>
            <p:ph idx="1"/>
          </p:nvPr>
        </p:nvSpPr>
        <p:spPr/>
        <p:txBody>
          <a:bodyPr/>
          <a:lstStyle/>
          <a:p>
            <a:r>
              <a:rPr lang="tr-TR" dirty="0" smtClean="0"/>
              <a:t>Hızla emilir</a:t>
            </a:r>
          </a:p>
          <a:p>
            <a:pPr lvl="1"/>
            <a:r>
              <a:rPr lang="tr-TR" dirty="0" smtClean="0"/>
              <a:t>30-60 dakikada pik düzey</a:t>
            </a:r>
          </a:p>
          <a:p>
            <a:r>
              <a:rPr lang="tr-TR" dirty="0" smtClean="0"/>
              <a:t>Vücut dokularına hızlı dağılır</a:t>
            </a:r>
          </a:p>
          <a:p>
            <a:r>
              <a:rPr lang="tr-TR" dirty="0" err="1" smtClean="0"/>
              <a:t>Minumum</a:t>
            </a:r>
            <a:r>
              <a:rPr lang="tr-TR" dirty="0" smtClean="0"/>
              <a:t> ölümcül doz</a:t>
            </a:r>
          </a:p>
          <a:p>
            <a:pPr lvl="1"/>
            <a:r>
              <a:rPr lang="tr-TR" dirty="0" smtClean="0"/>
              <a:t>1 gr/kg ya da 1.25 ml/kg</a:t>
            </a:r>
          </a:p>
          <a:p>
            <a:r>
              <a:rPr lang="tr-TR" dirty="0" smtClean="0"/>
              <a:t>Kalıcı görsel hasar</a:t>
            </a:r>
          </a:p>
          <a:p>
            <a:pPr lvl="1"/>
            <a:r>
              <a:rPr lang="tr-TR" dirty="0" smtClean="0"/>
              <a:t>Ağız dolusu </a:t>
            </a:r>
            <a:r>
              <a:rPr lang="tr-TR" dirty="0" err="1" smtClean="0"/>
              <a:t>metanol</a:t>
            </a:r>
            <a:r>
              <a:rPr lang="tr-TR" dirty="0" smtClean="0"/>
              <a:t> (30 ml)</a:t>
            </a:r>
            <a:endParaRPr lang="tr-TR" dirty="0"/>
          </a:p>
        </p:txBody>
      </p:sp>
    </p:spTree>
    <p:extLst>
      <p:ext uri="{BB962C8B-B14F-4D97-AF65-F5344CB8AC3E}">
        <p14:creationId xmlns:p14="http://schemas.microsoft.com/office/powerpoint/2010/main" val="308623034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tr-TR" dirty="0" smtClean="0"/>
              <a:t>Sunum İçeriği</a:t>
            </a:r>
            <a:endParaRPr lang="tr-TR" dirty="0"/>
          </a:p>
        </p:txBody>
      </p:sp>
      <p:sp>
        <p:nvSpPr>
          <p:cNvPr id="5" name="Content Placeholder 4"/>
          <p:cNvSpPr>
            <a:spLocks noGrp="1"/>
          </p:cNvSpPr>
          <p:nvPr>
            <p:ph idx="1"/>
            <p:custDataLst>
              <p:tags r:id="rId3"/>
            </p:custDataLst>
          </p:nvPr>
        </p:nvSpPr>
        <p:spPr/>
        <p:txBody>
          <a:bodyPr>
            <a:normAutofit/>
          </a:bodyPr>
          <a:lstStyle/>
          <a:p>
            <a:r>
              <a:rPr lang="tr-TR" dirty="0" smtClean="0"/>
              <a:t>Etil Alkol Alımları</a:t>
            </a:r>
            <a:endParaRPr lang="tr-TR" dirty="0"/>
          </a:p>
          <a:p>
            <a:r>
              <a:rPr lang="tr-TR" dirty="0" err="1" smtClean="0"/>
              <a:t>Metanol</a:t>
            </a:r>
            <a:r>
              <a:rPr lang="tr-TR" dirty="0" smtClean="0"/>
              <a:t> Zehirlenmesi</a:t>
            </a:r>
          </a:p>
          <a:p>
            <a:r>
              <a:rPr lang="tr-TR" dirty="0" smtClean="0"/>
              <a:t>Etilen Glikol Zehirlenmesi</a:t>
            </a:r>
            <a:endParaRPr lang="tr-TR" dirty="0"/>
          </a:p>
          <a:p>
            <a:r>
              <a:rPr lang="tr-TR" dirty="0" smtClean="0"/>
              <a:t>Yoksunluk Sendromu</a:t>
            </a:r>
            <a:endParaRPr lang="tr-TR"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Metanol</a:t>
            </a:r>
            <a:endParaRPr lang="tr-TR" dirty="0"/>
          </a:p>
        </p:txBody>
      </p:sp>
      <p:pic>
        <p:nvPicPr>
          <p:cNvPr id="5" name="İçerik Yer Tutucusu 4"/>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115616" y="1143987"/>
            <a:ext cx="7416824" cy="5562618"/>
          </a:xfrm>
        </p:spPr>
      </p:pic>
    </p:spTree>
    <p:extLst>
      <p:ext uri="{BB962C8B-B14F-4D97-AF65-F5344CB8AC3E}">
        <p14:creationId xmlns:p14="http://schemas.microsoft.com/office/powerpoint/2010/main" val="2881664382"/>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Metanol</a:t>
            </a:r>
            <a:endParaRPr lang="tr-TR" dirty="0"/>
          </a:p>
        </p:txBody>
      </p:sp>
      <p:sp>
        <p:nvSpPr>
          <p:cNvPr id="3" name="İçerik Yer Tutucusu 2"/>
          <p:cNvSpPr>
            <a:spLocks noGrp="1"/>
          </p:cNvSpPr>
          <p:nvPr>
            <p:ph idx="1"/>
          </p:nvPr>
        </p:nvSpPr>
        <p:spPr/>
        <p:txBody>
          <a:bodyPr>
            <a:normAutofit/>
          </a:bodyPr>
          <a:lstStyle/>
          <a:p>
            <a:r>
              <a:rPr lang="tr-TR" dirty="0" err="1" smtClean="0"/>
              <a:t>Metabolik</a:t>
            </a:r>
            <a:r>
              <a:rPr lang="tr-TR" dirty="0" smtClean="0"/>
              <a:t> </a:t>
            </a:r>
            <a:r>
              <a:rPr lang="tr-TR" dirty="0" err="1" smtClean="0"/>
              <a:t>asidoz</a:t>
            </a:r>
            <a:endParaRPr lang="tr-TR" dirty="0" smtClean="0"/>
          </a:p>
          <a:p>
            <a:pPr lvl="1"/>
            <a:r>
              <a:rPr lang="tr-TR" dirty="0" smtClean="0"/>
              <a:t>Erken dönemde formik asit</a:t>
            </a:r>
          </a:p>
          <a:p>
            <a:pPr lvl="1"/>
            <a:r>
              <a:rPr lang="tr-TR" dirty="0" smtClean="0"/>
              <a:t>Geç dönemde laktik asit</a:t>
            </a:r>
          </a:p>
          <a:p>
            <a:pPr lvl="2"/>
            <a:r>
              <a:rPr lang="tr-TR" dirty="0" err="1" smtClean="0"/>
              <a:t>Oksidatif</a:t>
            </a:r>
            <a:r>
              <a:rPr lang="tr-TR" dirty="0" smtClean="0"/>
              <a:t> </a:t>
            </a:r>
            <a:r>
              <a:rPr lang="tr-TR" dirty="0" err="1" smtClean="0"/>
              <a:t>fosforilizasyon</a:t>
            </a:r>
            <a:r>
              <a:rPr lang="tr-TR" dirty="0" smtClean="0"/>
              <a:t> blokajı</a:t>
            </a:r>
          </a:p>
          <a:p>
            <a:pPr lvl="2"/>
            <a:r>
              <a:rPr lang="tr-TR" dirty="0" smtClean="0"/>
              <a:t>Artmış NADH/NAD oranı</a:t>
            </a:r>
          </a:p>
          <a:p>
            <a:pPr lvl="1"/>
            <a:r>
              <a:rPr lang="tr-TR" dirty="0" err="1" smtClean="0"/>
              <a:t>pH</a:t>
            </a:r>
            <a:r>
              <a:rPr lang="tr-TR" dirty="0" smtClean="0"/>
              <a:t> düştükçe</a:t>
            </a:r>
          </a:p>
          <a:p>
            <a:pPr lvl="2"/>
            <a:r>
              <a:rPr lang="tr-TR" dirty="0" smtClean="0"/>
              <a:t>Formik asit kan doku bariyerini daha çok geçer</a:t>
            </a:r>
          </a:p>
          <a:p>
            <a:pPr lvl="2"/>
            <a:r>
              <a:rPr lang="tr-TR" dirty="0" err="1" smtClean="0"/>
              <a:t>Tubüler</a:t>
            </a:r>
            <a:r>
              <a:rPr lang="tr-TR" dirty="0" smtClean="0"/>
              <a:t> </a:t>
            </a:r>
            <a:r>
              <a:rPr lang="tr-TR" dirty="0" err="1" smtClean="0"/>
              <a:t>reabsorbsiyonu</a:t>
            </a:r>
            <a:r>
              <a:rPr lang="tr-TR" dirty="0" smtClean="0"/>
              <a:t> azalır</a:t>
            </a:r>
          </a:p>
        </p:txBody>
      </p:sp>
    </p:spTree>
    <p:extLst>
      <p:ext uri="{BB962C8B-B14F-4D97-AF65-F5344CB8AC3E}">
        <p14:creationId xmlns:p14="http://schemas.microsoft.com/office/powerpoint/2010/main" val="2669977853"/>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normAutofit lnSpcReduction="10000"/>
          </a:bodyPr>
          <a:lstStyle/>
          <a:p>
            <a:r>
              <a:rPr lang="tr-TR" dirty="0" smtClean="0"/>
              <a:t>Evre 1 – ilk saatler</a:t>
            </a:r>
          </a:p>
          <a:p>
            <a:pPr lvl="1"/>
            <a:r>
              <a:rPr lang="tr-TR" dirty="0" smtClean="0"/>
              <a:t>Sarhoşluk, bulantı ve kusma</a:t>
            </a:r>
          </a:p>
          <a:p>
            <a:r>
              <a:rPr lang="tr-TR" dirty="0" smtClean="0"/>
              <a:t>Evre 2 – </a:t>
            </a:r>
            <a:r>
              <a:rPr lang="tr-TR" dirty="0" err="1" smtClean="0"/>
              <a:t>latent</a:t>
            </a:r>
            <a:r>
              <a:rPr lang="tr-TR" dirty="0" smtClean="0"/>
              <a:t> dönem, 3-30 saat</a:t>
            </a:r>
          </a:p>
          <a:p>
            <a:pPr lvl="1"/>
            <a:r>
              <a:rPr lang="tr-TR" dirty="0" smtClean="0"/>
              <a:t>Ana madde </a:t>
            </a:r>
            <a:r>
              <a:rPr lang="tr-TR" dirty="0" err="1" smtClean="0"/>
              <a:t>toksik</a:t>
            </a:r>
            <a:r>
              <a:rPr lang="tr-TR" dirty="0" smtClean="0"/>
              <a:t> değil</a:t>
            </a:r>
          </a:p>
          <a:p>
            <a:r>
              <a:rPr lang="tr-TR" dirty="0" smtClean="0"/>
              <a:t>Evre 3 – </a:t>
            </a:r>
            <a:r>
              <a:rPr lang="tr-TR" dirty="0" err="1" smtClean="0"/>
              <a:t>toksisite</a:t>
            </a:r>
            <a:endParaRPr lang="tr-TR" dirty="0" smtClean="0"/>
          </a:p>
          <a:p>
            <a:pPr lvl="1"/>
            <a:r>
              <a:rPr lang="tr-TR" dirty="0" smtClean="0"/>
              <a:t>Ciddi anyon açıklı </a:t>
            </a:r>
            <a:r>
              <a:rPr lang="tr-TR" dirty="0" err="1" smtClean="0"/>
              <a:t>metabolik</a:t>
            </a:r>
            <a:r>
              <a:rPr lang="tr-TR" dirty="0" smtClean="0"/>
              <a:t> </a:t>
            </a:r>
            <a:r>
              <a:rPr lang="tr-TR" dirty="0" err="1" smtClean="0"/>
              <a:t>asidoz</a:t>
            </a:r>
            <a:endParaRPr lang="tr-TR" dirty="0" smtClean="0"/>
          </a:p>
          <a:p>
            <a:pPr lvl="1"/>
            <a:r>
              <a:rPr lang="tr-TR" dirty="0" smtClean="0"/>
              <a:t>SSS depresyonu</a:t>
            </a:r>
          </a:p>
          <a:p>
            <a:pPr lvl="1"/>
            <a:r>
              <a:rPr lang="tr-TR" dirty="0" smtClean="0"/>
              <a:t>Görsel değişiklikler</a:t>
            </a:r>
          </a:p>
        </p:txBody>
      </p:sp>
    </p:spTree>
    <p:extLst>
      <p:ext uri="{BB962C8B-B14F-4D97-AF65-F5344CB8AC3E}">
        <p14:creationId xmlns:p14="http://schemas.microsoft.com/office/powerpoint/2010/main" val="2254646897"/>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normAutofit lnSpcReduction="10000"/>
          </a:bodyPr>
          <a:lstStyle/>
          <a:p>
            <a:r>
              <a:rPr lang="tr-TR" dirty="0" smtClean="0"/>
              <a:t>SSS</a:t>
            </a:r>
          </a:p>
          <a:p>
            <a:pPr lvl="1"/>
            <a:r>
              <a:rPr lang="tr-TR" dirty="0" smtClean="0"/>
              <a:t>Baş ağrısı, </a:t>
            </a:r>
            <a:r>
              <a:rPr lang="tr-TR" dirty="0" err="1" smtClean="0"/>
              <a:t>vertigo</a:t>
            </a:r>
            <a:r>
              <a:rPr lang="tr-TR" dirty="0" smtClean="0"/>
              <a:t>, nöbet</a:t>
            </a:r>
          </a:p>
          <a:p>
            <a:r>
              <a:rPr lang="tr-TR" dirty="0" smtClean="0"/>
              <a:t>KVS</a:t>
            </a:r>
          </a:p>
          <a:p>
            <a:pPr lvl="1"/>
            <a:r>
              <a:rPr lang="tr-TR" dirty="0" err="1" smtClean="0"/>
              <a:t>Takipne</a:t>
            </a:r>
            <a:r>
              <a:rPr lang="tr-TR" dirty="0" smtClean="0"/>
              <a:t>, taşikardi, hipotansiyon</a:t>
            </a:r>
          </a:p>
          <a:p>
            <a:r>
              <a:rPr lang="tr-TR" dirty="0" smtClean="0"/>
              <a:t>GIS</a:t>
            </a:r>
          </a:p>
          <a:p>
            <a:pPr lvl="1"/>
            <a:r>
              <a:rPr lang="tr-TR" dirty="0" smtClean="0"/>
              <a:t>Karın ağrısı, </a:t>
            </a:r>
            <a:r>
              <a:rPr lang="tr-TR" dirty="0" err="1" smtClean="0"/>
              <a:t>pankreatit</a:t>
            </a:r>
            <a:r>
              <a:rPr lang="tr-TR" dirty="0" smtClean="0"/>
              <a:t>, gastrit</a:t>
            </a:r>
          </a:p>
          <a:p>
            <a:r>
              <a:rPr lang="tr-TR" dirty="0" err="1" smtClean="0"/>
              <a:t>Rabdomiyoliz</a:t>
            </a:r>
            <a:r>
              <a:rPr lang="tr-TR" dirty="0" smtClean="0"/>
              <a:t>, böbrek yetmezliği</a:t>
            </a:r>
          </a:p>
          <a:p>
            <a:r>
              <a:rPr lang="tr-TR" dirty="0" err="1" smtClean="0"/>
              <a:t>Parkinsonizm</a:t>
            </a:r>
            <a:r>
              <a:rPr lang="tr-TR" dirty="0" smtClean="0"/>
              <a:t>, </a:t>
            </a:r>
            <a:r>
              <a:rPr lang="tr-TR" dirty="0" err="1" smtClean="0"/>
              <a:t>periferal</a:t>
            </a:r>
            <a:r>
              <a:rPr lang="tr-TR" dirty="0" smtClean="0"/>
              <a:t> </a:t>
            </a:r>
            <a:r>
              <a:rPr lang="tr-TR" dirty="0" err="1" smtClean="0"/>
              <a:t>nöropatiler</a:t>
            </a:r>
            <a:endParaRPr lang="tr-TR" dirty="0"/>
          </a:p>
        </p:txBody>
      </p:sp>
    </p:spTree>
    <p:extLst>
      <p:ext uri="{BB962C8B-B14F-4D97-AF65-F5344CB8AC3E}">
        <p14:creationId xmlns:p14="http://schemas.microsoft.com/office/powerpoint/2010/main" val="3327097613"/>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lstStyle/>
          <a:p>
            <a:r>
              <a:rPr lang="tr-TR" dirty="0" smtClean="0"/>
              <a:t>Açıklanamayan </a:t>
            </a:r>
            <a:r>
              <a:rPr lang="tr-TR" dirty="0" err="1" smtClean="0"/>
              <a:t>metabolik</a:t>
            </a:r>
            <a:r>
              <a:rPr lang="tr-TR" dirty="0" smtClean="0"/>
              <a:t> </a:t>
            </a:r>
            <a:r>
              <a:rPr lang="tr-TR" dirty="0" err="1" smtClean="0"/>
              <a:t>asidoz</a:t>
            </a:r>
            <a:endParaRPr lang="tr-TR" dirty="0" smtClean="0"/>
          </a:p>
          <a:p>
            <a:pPr lvl="1"/>
            <a:r>
              <a:rPr lang="tr-TR" dirty="0" err="1" smtClean="0"/>
              <a:t>Metanol</a:t>
            </a:r>
            <a:r>
              <a:rPr lang="tr-TR" dirty="0" smtClean="0"/>
              <a:t> zehirlenmesini düşün</a:t>
            </a:r>
          </a:p>
        </p:txBody>
      </p:sp>
    </p:spTree>
    <p:extLst>
      <p:ext uri="{BB962C8B-B14F-4D97-AF65-F5344CB8AC3E}">
        <p14:creationId xmlns:p14="http://schemas.microsoft.com/office/powerpoint/2010/main" val="495823343"/>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lstStyle/>
          <a:p>
            <a:r>
              <a:rPr lang="tr-TR" dirty="0"/>
              <a:t>En iyi tanı yöntemi</a:t>
            </a:r>
          </a:p>
          <a:p>
            <a:pPr lvl="1"/>
            <a:r>
              <a:rPr lang="tr-TR" dirty="0" err="1"/>
              <a:t>Metanol</a:t>
            </a:r>
            <a:r>
              <a:rPr lang="tr-TR" dirty="0"/>
              <a:t> düzeyinin ölçülmesi</a:t>
            </a:r>
          </a:p>
          <a:p>
            <a:pPr lvl="1"/>
            <a:r>
              <a:rPr lang="tr-TR" dirty="0"/>
              <a:t>&lt; 20 mg/dl – belirti ve bulgu yok</a:t>
            </a:r>
          </a:p>
          <a:p>
            <a:pPr lvl="1"/>
            <a:r>
              <a:rPr lang="tr-TR" dirty="0"/>
              <a:t>50 mg/dl – oküler belirti ve bulgular</a:t>
            </a:r>
          </a:p>
          <a:p>
            <a:pPr lvl="1"/>
            <a:r>
              <a:rPr lang="tr-TR" dirty="0"/>
              <a:t>150-200 mg/dl – koma ve ölüm</a:t>
            </a:r>
          </a:p>
          <a:p>
            <a:r>
              <a:rPr lang="tr-TR" dirty="0" smtClean="0"/>
              <a:t>Sorun </a:t>
            </a:r>
          </a:p>
          <a:p>
            <a:pPr lvl="1"/>
            <a:r>
              <a:rPr lang="tr-TR" dirty="0" smtClean="0"/>
              <a:t>Bir çok hastanede yok</a:t>
            </a:r>
          </a:p>
          <a:p>
            <a:pPr lvl="1"/>
            <a:r>
              <a:rPr lang="tr-TR" dirty="0" smtClean="0"/>
              <a:t>Zaman ilişkisi</a:t>
            </a:r>
            <a:endParaRPr lang="tr-TR" dirty="0"/>
          </a:p>
        </p:txBody>
      </p:sp>
    </p:spTree>
    <p:extLst>
      <p:ext uri="{BB962C8B-B14F-4D97-AF65-F5344CB8AC3E}">
        <p14:creationId xmlns:p14="http://schemas.microsoft.com/office/powerpoint/2010/main" val="4035100002"/>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Parmak ucu kan şekeri</a:t>
            </a:r>
          </a:p>
          <a:p>
            <a:r>
              <a:rPr lang="tr-TR" dirty="0" smtClean="0"/>
              <a:t>Kan </a:t>
            </a:r>
            <a:r>
              <a:rPr lang="tr-TR" dirty="0"/>
              <a:t>etanol </a:t>
            </a:r>
            <a:r>
              <a:rPr lang="tr-TR" dirty="0" smtClean="0"/>
              <a:t>düzeyi</a:t>
            </a:r>
          </a:p>
          <a:p>
            <a:r>
              <a:rPr lang="tr-TR" dirty="0"/>
              <a:t>K</a:t>
            </a:r>
            <a:r>
              <a:rPr lang="tr-TR" dirty="0" smtClean="0"/>
              <a:t>an </a:t>
            </a:r>
            <a:r>
              <a:rPr lang="tr-TR" dirty="0"/>
              <a:t>gazı </a:t>
            </a:r>
            <a:r>
              <a:rPr lang="tr-TR" dirty="0" smtClean="0"/>
              <a:t>analizi</a:t>
            </a:r>
          </a:p>
          <a:p>
            <a:r>
              <a:rPr lang="tr-TR" dirty="0"/>
              <a:t>B</a:t>
            </a:r>
            <a:r>
              <a:rPr lang="tr-TR" dirty="0" smtClean="0"/>
              <a:t>öbrek </a:t>
            </a:r>
            <a:r>
              <a:rPr lang="tr-TR" dirty="0"/>
              <a:t>ve karaciğer fonksiyon </a:t>
            </a:r>
            <a:r>
              <a:rPr lang="tr-TR" dirty="0" smtClean="0"/>
              <a:t>testleri</a:t>
            </a:r>
          </a:p>
          <a:p>
            <a:r>
              <a:rPr lang="tr-TR" dirty="0"/>
              <a:t>S</a:t>
            </a:r>
            <a:r>
              <a:rPr lang="tr-TR" dirty="0" smtClean="0"/>
              <a:t>erum </a:t>
            </a:r>
            <a:r>
              <a:rPr lang="tr-TR" dirty="0"/>
              <a:t>elektrolit </a:t>
            </a:r>
            <a:r>
              <a:rPr lang="tr-TR" dirty="0" smtClean="0"/>
              <a:t>düzeyleri</a:t>
            </a:r>
          </a:p>
          <a:p>
            <a:r>
              <a:rPr lang="tr-TR" dirty="0"/>
              <a:t>S</a:t>
            </a:r>
            <a:r>
              <a:rPr lang="tr-TR" dirty="0" smtClean="0"/>
              <a:t>erum </a:t>
            </a:r>
            <a:r>
              <a:rPr lang="tr-TR" dirty="0" err="1" smtClean="0"/>
              <a:t>ozmolaritesi</a:t>
            </a:r>
            <a:endParaRPr lang="tr-TR" dirty="0" smtClean="0"/>
          </a:p>
          <a:p>
            <a:r>
              <a:rPr lang="tr-TR" dirty="0" err="1"/>
              <a:t>K</a:t>
            </a:r>
            <a:r>
              <a:rPr lang="tr-TR" dirty="0" err="1" smtClean="0"/>
              <a:t>reatin</a:t>
            </a:r>
            <a:r>
              <a:rPr lang="tr-TR" dirty="0" smtClean="0"/>
              <a:t> </a:t>
            </a:r>
            <a:r>
              <a:rPr lang="tr-TR" dirty="0" err="1"/>
              <a:t>kinaz</a:t>
            </a:r>
            <a:r>
              <a:rPr lang="tr-TR" dirty="0"/>
              <a:t> gibi kas </a:t>
            </a:r>
            <a:r>
              <a:rPr lang="tr-TR" dirty="0" smtClean="0"/>
              <a:t>enzimleri</a:t>
            </a:r>
          </a:p>
          <a:p>
            <a:r>
              <a:rPr lang="tr-TR" dirty="0"/>
              <a:t>S</a:t>
            </a:r>
            <a:r>
              <a:rPr lang="tr-TR" dirty="0" smtClean="0"/>
              <a:t>erum </a:t>
            </a:r>
            <a:r>
              <a:rPr lang="tr-TR" dirty="0"/>
              <a:t>keton ve </a:t>
            </a:r>
            <a:r>
              <a:rPr lang="tr-TR" dirty="0" err="1"/>
              <a:t>laktat</a:t>
            </a:r>
            <a:r>
              <a:rPr lang="tr-TR" dirty="0"/>
              <a:t> </a:t>
            </a:r>
            <a:r>
              <a:rPr lang="tr-TR" dirty="0" smtClean="0"/>
              <a:t>düzeyleri</a:t>
            </a:r>
            <a:endParaRPr lang="tr-TR" dirty="0"/>
          </a:p>
        </p:txBody>
      </p:sp>
    </p:spTree>
    <p:extLst>
      <p:ext uri="{BB962C8B-B14F-4D97-AF65-F5344CB8AC3E}">
        <p14:creationId xmlns:p14="http://schemas.microsoft.com/office/powerpoint/2010/main" val="4232497925"/>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normAutofit/>
          </a:bodyPr>
          <a:lstStyle/>
          <a:p>
            <a:r>
              <a:rPr lang="tr-TR" dirty="0" err="1" smtClean="0"/>
              <a:t>Ozmolar</a:t>
            </a:r>
            <a:r>
              <a:rPr lang="tr-TR" dirty="0" smtClean="0"/>
              <a:t> açık ile tahmini düzey</a:t>
            </a:r>
          </a:p>
          <a:p>
            <a:r>
              <a:rPr lang="tr-TR" dirty="0" smtClean="0"/>
              <a:t>Önce </a:t>
            </a:r>
            <a:r>
              <a:rPr lang="tr-TR" dirty="0" err="1" smtClean="0"/>
              <a:t>ozmolar</a:t>
            </a:r>
            <a:r>
              <a:rPr lang="tr-TR" dirty="0" smtClean="0"/>
              <a:t> açığı hesapla</a:t>
            </a:r>
          </a:p>
          <a:p>
            <a:pPr lvl="1"/>
            <a:r>
              <a:rPr lang="tr-TR" dirty="0" smtClean="0"/>
              <a:t>2XNa + Glikoz/18 + BUN/2.8</a:t>
            </a:r>
          </a:p>
          <a:p>
            <a:pPr lvl="2"/>
            <a:r>
              <a:rPr lang="tr-TR" dirty="0" smtClean="0"/>
              <a:t>Etanol/3.8 eklenmelidir</a:t>
            </a:r>
          </a:p>
          <a:p>
            <a:pPr lvl="1"/>
            <a:r>
              <a:rPr lang="tr-TR" dirty="0" smtClean="0"/>
              <a:t>Ölçülen – hesaplanan = fark</a:t>
            </a:r>
          </a:p>
          <a:p>
            <a:pPr lvl="1"/>
            <a:r>
              <a:rPr lang="tr-TR" dirty="0" smtClean="0"/>
              <a:t>Fark &gt; 10 </a:t>
            </a:r>
            <a:r>
              <a:rPr lang="tr-TR" dirty="0" err="1" smtClean="0"/>
              <a:t>mOsm</a:t>
            </a:r>
            <a:r>
              <a:rPr lang="tr-TR" dirty="0" smtClean="0"/>
              <a:t>/kg ise </a:t>
            </a:r>
            <a:r>
              <a:rPr lang="tr-TR" dirty="0" err="1" smtClean="0"/>
              <a:t>ozmolar</a:t>
            </a:r>
            <a:r>
              <a:rPr lang="tr-TR" dirty="0" smtClean="0"/>
              <a:t> açık vardır</a:t>
            </a:r>
          </a:p>
          <a:p>
            <a:pPr lvl="1"/>
            <a:r>
              <a:rPr lang="tr-TR" dirty="0" smtClean="0"/>
              <a:t>Fark &gt; 50 </a:t>
            </a:r>
            <a:r>
              <a:rPr lang="tr-TR" dirty="0" err="1" smtClean="0"/>
              <a:t>mOsm</a:t>
            </a:r>
            <a:r>
              <a:rPr lang="tr-TR" dirty="0" smtClean="0"/>
              <a:t>/kg ise kuvvetle </a:t>
            </a:r>
            <a:r>
              <a:rPr lang="tr-TR" dirty="0" err="1" smtClean="0"/>
              <a:t>metanol</a:t>
            </a:r>
            <a:endParaRPr lang="tr-TR" dirty="0" smtClean="0"/>
          </a:p>
        </p:txBody>
      </p:sp>
    </p:spTree>
    <p:extLst>
      <p:ext uri="{BB962C8B-B14F-4D97-AF65-F5344CB8AC3E}">
        <p14:creationId xmlns:p14="http://schemas.microsoft.com/office/powerpoint/2010/main" val="404614781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t>Serum  </a:t>
            </a:r>
            <a:r>
              <a:rPr lang="tr-TR" dirty="0" err="1"/>
              <a:t>metanol</a:t>
            </a:r>
            <a:r>
              <a:rPr lang="tr-TR" dirty="0"/>
              <a:t> konsantrasyonu (mg/dl) = </a:t>
            </a:r>
            <a:r>
              <a:rPr lang="tr-TR" dirty="0" err="1"/>
              <a:t>osmolar</a:t>
            </a:r>
            <a:r>
              <a:rPr lang="tr-TR" dirty="0"/>
              <a:t> açık X moleküler ağırlık /10.8 ( </a:t>
            </a:r>
            <a:r>
              <a:rPr lang="tr-TR" dirty="0" err="1"/>
              <a:t>Metanol</a:t>
            </a:r>
            <a:r>
              <a:rPr lang="tr-TR" dirty="0"/>
              <a:t> MW: 32) </a:t>
            </a:r>
            <a:endParaRPr lang="tr-TR" dirty="0" smtClean="0"/>
          </a:p>
          <a:p>
            <a:pPr>
              <a:lnSpc>
                <a:spcPct val="150000"/>
              </a:lnSpc>
            </a:pPr>
            <a:r>
              <a:rPr lang="tr-TR" dirty="0"/>
              <a:t>Alınmış kan </a:t>
            </a:r>
            <a:r>
              <a:rPr lang="tr-TR" dirty="0" smtClean="0"/>
              <a:t>kullanılmaz</a:t>
            </a:r>
          </a:p>
          <a:p>
            <a:pPr>
              <a:lnSpc>
                <a:spcPct val="150000"/>
              </a:lnSpc>
            </a:pPr>
            <a:r>
              <a:rPr lang="tr-TR" dirty="0" smtClean="0"/>
              <a:t>Tanı konusunda güvenilir değil</a:t>
            </a:r>
          </a:p>
          <a:p>
            <a:pPr lvl="1">
              <a:lnSpc>
                <a:spcPct val="150000"/>
              </a:lnSpc>
            </a:pPr>
            <a:r>
              <a:rPr lang="tr-TR" dirty="0" err="1" smtClean="0"/>
              <a:t>Ketoasidoz</a:t>
            </a:r>
            <a:r>
              <a:rPr lang="tr-TR" dirty="0" smtClean="0"/>
              <a:t>, şok, </a:t>
            </a:r>
            <a:r>
              <a:rPr lang="tr-TR" dirty="0" err="1" smtClean="0"/>
              <a:t>sepsis</a:t>
            </a:r>
            <a:endParaRPr lang="tr-TR" dirty="0"/>
          </a:p>
        </p:txBody>
      </p:sp>
    </p:spTree>
    <p:extLst>
      <p:ext uri="{BB962C8B-B14F-4D97-AF65-F5344CB8AC3E}">
        <p14:creationId xmlns:p14="http://schemas.microsoft.com/office/powerpoint/2010/main" val="1708955950"/>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a:t>
            </a:r>
            <a:endParaRPr lang="tr-TR" dirty="0"/>
          </a:p>
        </p:txBody>
      </p:sp>
      <p:sp>
        <p:nvSpPr>
          <p:cNvPr id="3" name="İçerik Yer Tutucusu 2"/>
          <p:cNvSpPr>
            <a:spLocks noGrp="1"/>
          </p:cNvSpPr>
          <p:nvPr>
            <p:ph idx="1"/>
          </p:nvPr>
        </p:nvSpPr>
        <p:spPr/>
        <p:txBody>
          <a:bodyPr/>
          <a:lstStyle/>
          <a:p>
            <a:r>
              <a:rPr lang="tr-TR" dirty="0" smtClean="0"/>
              <a:t>Zamanla </a:t>
            </a:r>
            <a:r>
              <a:rPr lang="tr-TR" dirty="0" err="1" smtClean="0"/>
              <a:t>metanol</a:t>
            </a:r>
            <a:r>
              <a:rPr lang="tr-TR" dirty="0" smtClean="0"/>
              <a:t> </a:t>
            </a:r>
            <a:r>
              <a:rPr lang="tr-TR" dirty="0" err="1" smtClean="0"/>
              <a:t>metabolize</a:t>
            </a:r>
            <a:r>
              <a:rPr lang="tr-TR" dirty="0" smtClean="0"/>
              <a:t> olacak</a:t>
            </a:r>
          </a:p>
          <a:p>
            <a:pPr lvl="1"/>
            <a:r>
              <a:rPr lang="tr-TR" dirty="0" err="1" smtClean="0"/>
              <a:t>Ozmolar</a:t>
            </a:r>
            <a:r>
              <a:rPr lang="tr-TR" dirty="0" smtClean="0"/>
              <a:t> açık azalır hatta kaybolur</a:t>
            </a:r>
          </a:p>
          <a:p>
            <a:r>
              <a:rPr lang="tr-TR" dirty="0" smtClean="0"/>
              <a:t>Anyon açığı yardımcı olur – 12-24 saat</a:t>
            </a:r>
          </a:p>
          <a:p>
            <a:pPr lvl="1"/>
            <a:r>
              <a:rPr lang="tr-TR" dirty="0" smtClean="0"/>
              <a:t>Pozitif katyonlar, negatif anyonlar dengede</a:t>
            </a:r>
          </a:p>
          <a:p>
            <a:pPr lvl="1"/>
            <a:r>
              <a:rPr lang="tr-TR" dirty="0" smtClean="0"/>
              <a:t>Ölçülebilir katyonlar daha fazla – anyon açığı</a:t>
            </a:r>
          </a:p>
          <a:p>
            <a:pPr lvl="2"/>
            <a:r>
              <a:rPr lang="tr-TR" dirty="0" smtClean="0"/>
              <a:t>Serum proteinleri, fosfat, sülfat, organik asitler</a:t>
            </a:r>
          </a:p>
          <a:p>
            <a:pPr lvl="1"/>
            <a:r>
              <a:rPr lang="tr-TR" dirty="0" err="1" smtClean="0"/>
              <a:t>Na</a:t>
            </a:r>
            <a:r>
              <a:rPr lang="tr-TR" dirty="0" smtClean="0"/>
              <a:t> – (Cl + HCO3)</a:t>
            </a:r>
          </a:p>
          <a:p>
            <a:pPr lvl="1"/>
            <a:r>
              <a:rPr lang="tr-TR" dirty="0" smtClean="0"/>
              <a:t>12 – 16 </a:t>
            </a:r>
            <a:r>
              <a:rPr lang="tr-TR" dirty="0" err="1" smtClean="0"/>
              <a:t>mEq</a:t>
            </a:r>
            <a:r>
              <a:rPr lang="tr-TR" dirty="0" smtClean="0"/>
              <a:t>/L normal</a:t>
            </a:r>
            <a:endParaRPr lang="tr-TR" dirty="0"/>
          </a:p>
        </p:txBody>
      </p:sp>
    </p:spTree>
    <p:extLst>
      <p:ext uri="{BB962C8B-B14F-4D97-AF65-F5344CB8AC3E}">
        <p14:creationId xmlns:p14="http://schemas.microsoft.com/office/powerpoint/2010/main" val="367721881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Alkoller</a:t>
            </a:r>
            <a:endParaRPr lang="tr-TR" dirty="0"/>
          </a:p>
        </p:txBody>
      </p:sp>
      <p:sp>
        <p:nvSpPr>
          <p:cNvPr id="3" name="İçerik Yer Tutucusu 2"/>
          <p:cNvSpPr>
            <a:spLocks noGrp="1"/>
          </p:cNvSpPr>
          <p:nvPr>
            <p:ph idx="1"/>
          </p:nvPr>
        </p:nvSpPr>
        <p:spPr/>
        <p:txBody>
          <a:bodyPr>
            <a:normAutofit lnSpcReduction="10000"/>
          </a:bodyPr>
          <a:lstStyle/>
          <a:p>
            <a:r>
              <a:rPr lang="tr-TR" dirty="0" smtClean="0"/>
              <a:t>Ana etki sarhoşluktur</a:t>
            </a:r>
          </a:p>
          <a:p>
            <a:pPr lvl="1"/>
            <a:r>
              <a:rPr lang="tr-TR" dirty="0" smtClean="0"/>
              <a:t>Moleküler ağırlık ile doğru orantılı</a:t>
            </a:r>
          </a:p>
          <a:p>
            <a:pPr lvl="1"/>
            <a:r>
              <a:rPr lang="tr-TR" dirty="0" smtClean="0"/>
              <a:t>En çok </a:t>
            </a:r>
            <a:r>
              <a:rPr lang="tr-TR" dirty="0" err="1" smtClean="0"/>
              <a:t>isopropanol</a:t>
            </a:r>
            <a:endParaRPr lang="tr-TR" dirty="0"/>
          </a:p>
          <a:p>
            <a:r>
              <a:rPr lang="tr-TR" dirty="0" err="1" smtClean="0"/>
              <a:t>Toksisite</a:t>
            </a:r>
            <a:endParaRPr lang="tr-TR" dirty="0" smtClean="0"/>
          </a:p>
          <a:p>
            <a:pPr lvl="1"/>
            <a:r>
              <a:rPr lang="tr-TR" dirty="0" smtClean="0"/>
              <a:t>Ana madde – etanol ve </a:t>
            </a:r>
            <a:r>
              <a:rPr lang="tr-TR" dirty="0" err="1" smtClean="0"/>
              <a:t>isopropanol</a:t>
            </a:r>
            <a:endParaRPr lang="tr-TR" dirty="0" smtClean="0"/>
          </a:p>
          <a:p>
            <a:pPr lvl="1"/>
            <a:r>
              <a:rPr lang="tr-TR" dirty="0" smtClean="0"/>
              <a:t>Belirgin </a:t>
            </a:r>
            <a:r>
              <a:rPr lang="tr-TR" dirty="0" err="1" smtClean="0"/>
              <a:t>metabolik</a:t>
            </a:r>
            <a:r>
              <a:rPr lang="tr-TR" dirty="0" smtClean="0"/>
              <a:t> </a:t>
            </a:r>
            <a:r>
              <a:rPr lang="tr-TR" dirty="0" err="1" smtClean="0"/>
              <a:t>asidoz</a:t>
            </a:r>
            <a:r>
              <a:rPr lang="tr-TR" dirty="0" smtClean="0"/>
              <a:t> beklenmez</a:t>
            </a:r>
          </a:p>
          <a:p>
            <a:r>
              <a:rPr lang="tr-TR" dirty="0" err="1" smtClean="0"/>
              <a:t>Metabolit</a:t>
            </a:r>
            <a:endParaRPr lang="tr-TR" dirty="0" smtClean="0"/>
          </a:p>
          <a:p>
            <a:pPr lvl="1"/>
            <a:r>
              <a:rPr lang="tr-TR" dirty="0" err="1" smtClean="0"/>
              <a:t>Metanol</a:t>
            </a:r>
            <a:r>
              <a:rPr lang="tr-TR" dirty="0" smtClean="0"/>
              <a:t> ve etilen glikol</a:t>
            </a:r>
            <a:endParaRPr lang="tr-TR" dirty="0"/>
          </a:p>
        </p:txBody>
      </p:sp>
    </p:spTree>
    <p:extLst>
      <p:ext uri="{BB962C8B-B14F-4D97-AF65-F5344CB8AC3E}">
        <p14:creationId xmlns:p14="http://schemas.microsoft.com/office/powerpoint/2010/main" val="3069806118"/>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Gastrik</a:t>
            </a:r>
            <a:r>
              <a:rPr lang="tr-TR" dirty="0" smtClean="0"/>
              <a:t> </a:t>
            </a:r>
            <a:r>
              <a:rPr lang="tr-TR" dirty="0" err="1" smtClean="0"/>
              <a:t>dekontaminasyon</a:t>
            </a:r>
            <a:r>
              <a:rPr lang="tr-TR" dirty="0" smtClean="0"/>
              <a:t> yararlı değil</a:t>
            </a:r>
          </a:p>
          <a:p>
            <a:r>
              <a:rPr lang="tr-TR" dirty="0" smtClean="0"/>
              <a:t>Güvenlik çemberi</a:t>
            </a:r>
          </a:p>
          <a:p>
            <a:r>
              <a:rPr lang="tr-TR" dirty="0" err="1" smtClean="0"/>
              <a:t>Kardiyovasküler</a:t>
            </a:r>
            <a:r>
              <a:rPr lang="tr-TR" dirty="0" smtClean="0"/>
              <a:t> destek</a:t>
            </a:r>
          </a:p>
          <a:p>
            <a:r>
              <a:rPr lang="tr-TR" dirty="0" err="1" smtClean="0"/>
              <a:t>Asidozun</a:t>
            </a:r>
            <a:r>
              <a:rPr lang="tr-TR" dirty="0" smtClean="0"/>
              <a:t> düzeltilmesi</a:t>
            </a:r>
          </a:p>
          <a:p>
            <a:r>
              <a:rPr lang="tr-TR" dirty="0" err="1" smtClean="0"/>
              <a:t>Toksik</a:t>
            </a:r>
            <a:r>
              <a:rPr lang="tr-TR" dirty="0" smtClean="0"/>
              <a:t> </a:t>
            </a:r>
            <a:r>
              <a:rPr lang="tr-TR" dirty="0" err="1" smtClean="0"/>
              <a:t>metabolit</a:t>
            </a:r>
            <a:r>
              <a:rPr lang="tr-TR" dirty="0" smtClean="0"/>
              <a:t> oluşumunun engellenmesi</a:t>
            </a:r>
          </a:p>
          <a:p>
            <a:r>
              <a:rPr lang="tr-TR" dirty="0" smtClean="0"/>
              <a:t>Eliminasyonun sağlanması</a:t>
            </a:r>
          </a:p>
        </p:txBody>
      </p:sp>
    </p:spTree>
    <p:extLst>
      <p:ext uri="{BB962C8B-B14F-4D97-AF65-F5344CB8AC3E}">
        <p14:creationId xmlns:p14="http://schemas.microsoft.com/office/powerpoint/2010/main" val="2973600982"/>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Asidozun</a:t>
            </a:r>
            <a:r>
              <a:rPr lang="tr-TR" dirty="0" smtClean="0"/>
              <a:t> düzeltilmesi</a:t>
            </a:r>
          </a:p>
          <a:p>
            <a:pPr lvl="1"/>
            <a:r>
              <a:rPr lang="tr-TR" dirty="0" err="1" smtClean="0"/>
              <a:t>pH</a:t>
            </a:r>
            <a:r>
              <a:rPr lang="tr-TR" dirty="0" smtClean="0"/>
              <a:t> &lt; 7.3 ise düzeltilmelidir</a:t>
            </a:r>
          </a:p>
          <a:p>
            <a:pPr lvl="1"/>
            <a:r>
              <a:rPr lang="tr-TR" dirty="0" smtClean="0"/>
              <a:t>1 </a:t>
            </a:r>
            <a:r>
              <a:rPr lang="tr-TR" dirty="0" err="1" smtClean="0"/>
              <a:t>mEq</a:t>
            </a:r>
            <a:r>
              <a:rPr lang="tr-TR" dirty="0" smtClean="0"/>
              <a:t>/kg NaHCO3 İV</a:t>
            </a:r>
          </a:p>
          <a:p>
            <a:pPr lvl="1"/>
            <a:r>
              <a:rPr lang="tr-TR" dirty="0" err="1" smtClean="0"/>
              <a:t>pH</a:t>
            </a:r>
            <a:r>
              <a:rPr lang="tr-TR" dirty="0" smtClean="0"/>
              <a:t> &gt; 7.3 olana kadar devam</a:t>
            </a:r>
          </a:p>
          <a:p>
            <a:pPr lvl="1"/>
            <a:r>
              <a:rPr lang="tr-TR" dirty="0" smtClean="0"/>
              <a:t>Görsel ve sistemik semptomları azaltıyor</a:t>
            </a:r>
          </a:p>
          <a:p>
            <a:pPr lvl="1"/>
            <a:r>
              <a:rPr lang="tr-TR" dirty="0" smtClean="0"/>
              <a:t>İdrar </a:t>
            </a:r>
            <a:r>
              <a:rPr lang="tr-TR" dirty="0" err="1" smtClean="0"/>
              <a:t>alkalinizasyonu</a:t>
            </a:r>
            <a:endParaRPr lang="tr-TR" dirty="0" smtClean="0"/>
          </a:p>
          <a:p>
            <a:pPr lvl="2"/>
            <a:r>
              <a:rPr lang="tr-TR" dirty="0" smtClean="0"/>
              <a:t>Formik asit atılımının artması</a:t>
            </a:r>
          </a:p>
          <a:p>
            <a:pPr lvl="1"/>
            <a:endParaRPr lang="tr-TR" dirty="0"/>
          </a:p>
        </p:txBody>
      </p:sp>
    </p:spTree>
    <p:extLst>
      <p:ext uri="{BB962C8B-B14F-4D97-AF65-F5344CB8AC3E}">
        <p14:creationId xmlns:p14="http://schemas.microsoft.com/office/powerpoint/2010/main" val="252101016"/>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normAutofit/>
          </a:bodyPr>
          <a:lstStyle/>
          <a:p>
            <a:r>
              <a:rPr lang="tr-TR" dirty="0" err="1" smtClean="0"/>
              <a:t>Toksik</a:t>
            </a:r>
            <a:r>
              <a:rPr lang="tr-TR" dirty="0" smtClean="0"/>
              <a:t> </a:t>
            </a:r>
            <a:r>
              <a:rPr lang="tr-TR" dirty="0" err="1" smtClean="0"/>
              <a:t>metabolit</a:t>
            </a:r>
            <a:r>
              <a:rPr lang="tr-TR" dirty="0" smtClean="0"/>
              <a:t> oluşumunun engellenmesi</a:t>
            </a:r>
          </a:p>
          <a:p>
            <a:pPr lvl="1" fontAlgn="base"/>
            <a:r>
              <a:rPr lang="tr-TR" dirty="0"/>
              <a:t>Eğer plazma </a:t>
            </a:r>
            <a:r>
              <a:rPr lang="tr-TR" dirty="0" err="1"/>
              <a:t>metanol</a:t>
            </a:r>
            <a:r>
              <a:rPr lang="tr-TR" dirty="0"/>
              <a:t> düzeyi 20 mg/dl ise</a:t>
            </a:r>
          </a:p>
          <a:p>
            <a:pPr lvl="1" fontAlgn="base"/>
            <a:r>
              <a:rPr lang="tr-TR" dirty="0" err="1"/>
              <a:t>Toksik</a:t>
            </a:r>
            <a:r>
              <a:rPr lang="tr-TR" dirty="0"/>
              <a:t> miktarda alım öyküsü ve </a:t>
            </a:r>
            <a:r>
              <a:rPr lang="tr-TR" dirty="0" err="1"/>
              <a:t>ozmolar</a:t>
            </a:r>
            <a:r>
              <a:rPr lang="tr-TR" dirty="0"/>
              <a:t> açık &gt; 10 </a:t>
            </a:r>
            <a:r>
              <a:rPr lang="tr-TR" dirty="0" err="1"/>
              <a:t>mOsm</a:t>
            </a:r>
            <a:r>
              <a:rPr lang="tr-TR" dirty="0"/>
              <a:t>/kg H2O ise</a:t>
            </a:r>
          </a:p>
          <a:p>
            <a:pPr lvl="1" fontAlgn="base"/>
            <a:r>
              <a:rPr lang="tr-TR" dirty="0"/>
              <a:t>A</a:t>
            </a:r>
            <a:r>
              <a:rPr lang="tr-TR" dirty="0" smtClean="0"/>
              <a:t>çıklanamayan ikisi </a:t>
            </a:r>
            <a:r>
              <a:rPr lang="tr-TR" dirty="0"/>
              <a:t>varsa (etil alkol </a:t>
            </a:r>
            <a:r>
              <a:rPr lang="tr-TR" dirty="0" smtClean="0"/>
              <a:t>&lt;100 mg/dl)</a:t>
            </a:r>
            <a:endParaRPr lang="tr-TR" dirty="0"/>
          </a:p>
          <a:p>
            <a:pPr lvl="2" fontAlgn="base"/>
            <a:r>
              <a:rPr lang="tr-TR" dirty="0" err="1"/>
              <a:t>pH</a:t>
            </a:r>
            <a:r>
              <a:rPr lang="tr-TR" dirty="0"/>
              <a:t> &lt; 7.3</a:t>
            </a:r>
          </a:p>
          <a:p>
            <a:pPr lvl="2" fontAlgn="base"/>
            <a:r>
              <a:rPr lang="tr-TR" dirty="0"/>
              <a:t>Serum HCO3 &lt; 20 </a:t>
            </a:r>
            <a:r>
              <a:rPr lang="tr-TR" dirty="0" err="1"/>
              <a:t>mEq</a:t>
            </a:r>
            <a:r>
              <a:rPr lang="tr-TR" dirty="0"/>
              <a:t>/L</a:t>
            </a:r>
          </a:p>
          <a:p>
            <a:pPr lvl="2" fontAlgn="base"/>
            <a:r>
              <a:rPr lang="tr-TR" dirty="0" err="1"/>
              <a:t>Ozmolar</a:t>
            </a:r>
            <a:r>
              <a:rPr lang="tr-TR" dirty="0"/>
              <a:t> açık &gt; 10 </a:t>
            </a:r>
            <a:r>
              <a:rPr lang="tr-TR" sz="2000" dirty="0" err="1" smtClean="0"/>
              <a:t>mOsm</a:t>
            </a:r>
            <a:r>
              <a:rPr lang="tr-TR" sz="2000" dirty="0" smtClean="0"/>
              <a:t>/kg</a:t>
            </a:r>
            <a:endParaRPr lang="tr-TR" sz="2000" dirty="0"/>
          </a:p>
        </p:txBody>
      </p:sp>
    </p:spTree>
    <p:extLst>
      <p:ext uri="{BB962C8B-B14F-4D97-AF65-F5344CB8AC3E}">
        <p14:creationId xmlns:p14="http://schemas.microsoft.com/office/powerpoint/2010/main" val="2049674884"/>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Tedavi</a:t>
            </a:r>
            <a:endParaRPr lang="tr-TR" dirty="0"/>
          </a:p>
        </p:txBody>
      </p:sp>
      <p:sp>
        <p:nvSpPr>
          <p:cNvPr id="3" name="İçerik Yer Tutucusu 2"/>
          <p:cNvSpPr>
            <a:spLocks noGrp="1"/>
          </p:cNvSpPr>
          <p:nvPr>
            <p:ph idx="1"/>
          </p:nvPr>
        </p:nvSpPr>
        <p:spPr/>
        <p:txBody>
          <a:bodyPr>
            <a:normAutofit/>
          </a:bodyPr>
          <a:lstStyle/>
          <a:p>
            <a:r>
              <a:rPr lang="tr-TR" dirty="0" err="1" smtClean="0"/>
              <a:t>Fomepizol</a:t>
            </a:r>
            <a:endParaRPr lang="tr-TR" dirty="0" smtClean="0"/>
          </a:p>
          <a:p>
            <a:pPr lvl="1"/>
            <a:r>
              <a:rPr lang="tr-TR" dirty="0" smtClean="0"/>
              <a:t>Yan etkisi az, doz hatası az</a:t>
            </a:r>
          </a:p>
          <a:p>
            <a:pPr lvl="1"/>
            <a:r>
              <a:rPr lang="tr-TR" dirty="0" smtClean="0"/>
              <a:t>Çok pahalı</a:t>
            </a:r>
          </a:p>
          <a:p>
            <a:pPr lvl="1"/>
            <a:r>
              <a:rPr lang="tr-TR" dirty="0" smtClean="0"/>
              <a:t>15 mg/kg  - 30 dakikada gidecek</a:t>
            </a:r>
          </a:p>
          <a:p>
            <a:pPr lvl="1"/>
            <a:r>
              <a:rPr lang="tr-TR" dirty="0" smtClean="0"/>
              <a:t>Her 12 saate bir 10 mg/kg – 30 dakikada</a:t>
            </a:r>
          </a:p>
          <a:p>
            <a:pPr lvl="1"/>
            <a:r>
              <a:rPr lang="tr-TR" dirty="0" err="1" smtClean="0"/>
              <a:t>Hemodializ</a:t>
            </a:r>
            <a:r>
              <a:rPr lang="tr-TR" dirty="0" smtClean="0"/>
              <a:t> sırasında her 4 saate 10 mg/kg</a:t>
            </a:r>
          </a:p>
          <a:p>
            <a:pPr lvl="1"/>
            <a:r>
              <a:rPr lang="tr-TR" dirty="0" err="1" smtClean="0"/>
              <a:t>Metanol</a:t>
            </a:r>
            <a:r>
              <a:rPr lang="tr-TR" dirty="0" smtClean="0"/>
              <a:t> &lt; 20 mg/dl ya da </a:t>
            </a:r>
            <a:r>
              <a:rPr lang="tr-TR" dirty="0" err="1" smtClean="0"/>
              <a:t>metabolik</a:t>
            </a:r>
            <a:r>
              <a:rPr lang="tr-TR" dirty="0" smtClean="0"/>
              <a:t> </a:t>
            </a:r>
            <a:r>
              <a:rPr lang="tr-TR" dirty="0" err="1" smtClean="0"/>
              <a:t>asidoz</a:t>
            </a:r>
            <a:r>
              <a:rPr lang="tr-TR" dirty="0" smtClean="0"/>
              <a:t> düzelene kadar devam</a:t>
            </a:r>
            <a:endParaRPr lang="tr-TR" dirty="0"/>
          </a:p>
        </p:txBody>
      </p:sp>
    </p:spTree>
    <p:extLst>
      <p:ext uri="{BB962C8B-B14F-4D97-AF65-F5344CB8AC3E}">
        <p14:creationId xmlns:p14="http://schemas.microsoft.com/office/powerpoint/2010/main" val="339331863"/>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smtClean="0"/>
              <a:t>Etil alkol</a:t>
            </a:r>
          </a:p>
          <a:p>
            <a:pPr lvl="1"/>
            <a:r>
              <a:rPr lang="tr-TR" dirty="0" smtClean="0"/>
              <a:t>Ucuz</a:t>
            </a:r>
          </a:p>
          <a:p>
            <a:pPr lvl="1"/>
            <a:r>
              <a:rPr lang="tr-TR" dirty="0" smtClean="0"/>
              <a:t>Sarhoşluk, SSS ve solunum depresyonu, kusma</a:t>
            </a:r>
          </a:p>
          <a:p>
            <a:pPr lvl="1"/>
            <a:r>
              <a:rPr lang="tr-TR" dirty="0" smtClean="0"/>
              <a:t>Oral ya da İV uygulama</a:t>
            </a:r>
          </a:p>
          <a:p>
            <a:pPr lvl="1"/>
            <a:r>
              <a:rPr lang="tr-TR" dirty="0" smtClean="0"/>
              <a:t>Hedef 100-150 mg/dl etanol düzeyi</a:t>
            </a:r>
          </a:p>
          <a:p>
            <a:pPr lvl="1"/>
            <a:r>
              <a:rPr lang="tr-TR" dirty="0" smtClean="0"/>
              <a:t>Bireysel farklar çok</a:t>
            </a:r>
          </a:p>
          <a:p>
            <a:pPr lvl="1"/>
            <a:r>
              <a:rPr lang="tr-TR" dirty="0" err="1"/>
              <a:t>Metanol</a:t>
            </a:r>
            <a:r>
              <a:rPr lang="tr-TR" dirty="0"/>
              <a:t> &lt; 20 mg/dl ya da </a:t>
            </a:r>
            <a:r>
              <a:rPr lang="tr-TR" dirty="0" err="1"/>
              <a:t>metabolik</a:t>
            </a:r>
            <a:r>
              <a:rPr lang="tr-TR" dirty="0"/>
              <a:t> </a:t>
            </a:r>
            <a:r>
              <a:rPr lang="tr-TR" dirty="0" err="1"/>
              <a:t>asidoz</a:t>
            </a:r>
            <a:r>
              <a:rPr lang="tr-TR" dirty="0"/>
              <a:t> düzelene kadar </a:t>
            </a:r>
            <a:r>
              <a:rPr lang="tr-TR" dirty="0" smtClean="0"/>
              <a:t>devam</a:t>
            </a:r>
            <a:endParaRPr lang="tr-TR" dirty="0"/>
          </a:p>
        </p:txBody>
      </p:sp>
    </p:spTree>
    <p:extLst>
      <p:ext uri="{BB962C8B-B14F-4D97-AF65-F5344CB8AC3E}">
        <p14:creationId xmlns:p14="http://schemas.microsoft.com/office/powerpoint/2010/main" val="1577938522"/>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315" y="2348880"/>
            <a:ext cx="8058632" cy="2808311"/>
          </a:xfrm>
        </p:spPr>
      </p:pic>
    </p:spTree>
    <p:extLst>
      <p:ext uri="{BB962C8B-B14F-4D97-AF65-F5344CB8AC3E}">
        <p14:creationId xmlns:p14="http://schemas.microsoft.com/office/powerpoint/2010/main" val="3092930706"/>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normAutofit lnSpcReduction="10000"/>
          </a:bodyPr>
          <a:lstStyle/>
          <a:p>
            <a:r>
              <a:rPr lang="tr-TR" dirty="0" smtClean="0"/>
              <a:t>Hemodiyaliz</a:t>
            </a:r>
          </a:p>
          <a:p>
            <a:pPr lvl="1"/>
            <a:r>
              <a:rPr lang="tr-TR" dirty="0" err="1" smtClean="0"/>
              <a:t>Toksik</a:t>
            </a:r>
            <a:r>
              <a:rPr lang="tr-TR" dirty="0" smtClean="0"/>
              <a:t> alkolleri, </a:t>
            </a:r>
            <a:r>
              <a:rPr lang="tr-TR" dirty="0" err="1" smtClean="0"/>
              <a:t>metabolitleri</a:t>
            </a:r>
            <a:r>
              <a:rPr lang="tr-TR" dirty="0" smtClean="0"/>
              <a:t> uzaklaştırır</a:t>
            </a:r>
          </a:p>
          <a:p>
            <a:pPr lvl="1"/>
            <a:r>
              <a:rPr lang="tr-TR" dirty="0" err="1" smtClean="0"/>
              <a:t>Asidozu</a:t>
            </a:r>
            <a:r>
              <a:rPr lang="tr-TR" dirty="0" smtClean="0"/>
              <a:t> daha hızlı düzeltir</a:t>
            </a:r>
          </a:p>
          <a:p>
            <a:pPr lvl="1"/>
            <a:r>
              <a:rPr lang="tr-TR" dirty="0" smtClean="0"/>
              <a:t>Antidot tedavisinin süresini kısaltır</a:t>
            </a:r>
          </a:p>
          <a:p>
            <a:pPr lvl="1"/>
            <a:r>
              <a:rPr lang="tr-TR" dirty="0" err="1" smtClean="0"/>
              <a:t>Enikasyonları</a:t>
            </a:r>
            <a:endParaRPr lang="tr-TR" dirty="0" smtClean="0"/>
          </a:p>
          <a:p>
            <a:pPr lvl="2" fontAlgn="base"/>
            <a:r>
              <a:rPr lang="tr-TR" dirty="0"/>
              <a:t>Serum </a:t>
            </a:r>
            <a:r>
              <a:rPr lang="tr-TR" dirty="0" err="1"/>
              <a:t>metanol</a:t>
            </a:r>
            <a:r>
              <a:rPr lang="tr-TR" dirty="0"/>
              <a:t> düzeyi &gt; 50 mg/dl</a:t>
            </a:r>
          </a:p>
          <a:p>
            <a:pPr lvl="2" fontAlgn="base"/>
            <a:r>
              <a:rPr lang="tr-TR" dirty="0"/>
              <a:t>Bikarbonat ile düzeltilemeyen </a:t>
            </a:r>
            <a:r>
              <a:rPr lang="tr-TR" dirty="0" err="1"/>
              <a:t>asidoz</a:t>
            </a:r>
            <a:r>
              <a:rPr lang="tr-TR" dirty="0"/>
              <a:t> varlığı</a:t>
            </a:r>
          </a:p>
          <a:p>
            <a:pPr lvl="2" fontAlgn="base"/>
            <a:r>
              <a:rPr lang="tr-TR" dirty="0"/>
              <a:t>Göz bulgularının olması</a:t>
            </a:r>
          </a:p>
          <a:p>
            <a:pPr lvl="2" fontAlgn="base"/>
            <a:r>
              <a:rPr lang="tr-TR" dirty="0"/>
              <a:t>Böbrek yetmezliğinin gelişmiş </a:t>
            </a:r>
            <a:r>
              <a:rPr lang="tr-TR" dirty="0" smtClean="0"/>
              <a:t>olması</a:t>
            </a:r>
            <a:endParaRPr lang="tr-TR" dirty="0"/>
          </a:p>
        </p:txBody>
      </p:sp>
    </p:spTree>
    <p:extLst>
      <p:ext uri="{BB962C8B-B14F-4D97-AF65-F5344CB8AC3E}">
        <p14:creationId xmlns:p14="http://schemas.microsoft.com/office/powerpoint/2010/main" val="490747201"/>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Folik</a:t>
            </a:r>
            <a:r>
              <a:rPr lang="tr-TR" dirty="0" smtClean="0"/>
              <a:t> asit</a:t>
            </a:r>
          </a:p>
          <a:p>
            <a:pPr lvl="1"/>
            <a:r>
              <a:rPr lang="tr-TR" dirty="0" smtClean="0"/>
              <a:t>Yüksek doz </a:t>
            </a:r>
          </a:p>
          <a:p>
            <a:pPr lvl="1"/>
            <a:r>
              <a:rPr lang="tr-TR" dirty="0" smtClean="0"/>
              <a:t>1 mg/kg (en fazla 50 mg) her 4 saatte İV</a:t>
            </a:r>
          </a:p>
          <a:p>
            <a:pPr lvl="1"/>
            <a:r>
              <a:rPr lang="tr-TR" dirty="0" smtClean="0"/>
              <a:t>Formik asidin karbondioksit ve su dönüşümünü hızlandırır</a:t>
            </a:r>
          </a:p>
          <a:p>
            <a:pPr lvl="1"/>
            <a:r>
              <a:rPr lang="tr-TR" dirty="0" smtClean="0"/>
              <a:t>Hayvan çalışmaları</a:t>
            </a:r>
            <a:endParaRPr lang="tr-TR" dirty="0"/>
          </a:p>
        </p:txBody>
      </p:sp>
    </p:spTree>
    <p:extLst>
      <p:ext uri="{BB962C8B-B14F-4D97-AF65-F5344CB8AC3E}">
        <p14:creationId xmlns:p14="http://schemas.microsoft.com/office/powerpoint/2010/main" val="2106583909"/>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Alkol Yoksunluğu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Uzun süreli, aşırı alkol alımı</a:t>
            </a:r>
          </a:p>
          <a:p>
            <a:r>
              <a:rPr lang="tr-TR" dirty="0" smtClean="0"/>
              <a:t>Ani kesilme</a:t>
            </a:r>
          </a:p>
          <a:p>
            <a:r>
              <a:rPr lang="tr-TR" dirty="0" smtClean="0"/>
              <a:t>İnhibitör </a:t>
            </a:r>
            <a:r>
              <a:rPr lang="tr-TR" dirty="0" err="1" smtClean="0"/>
              <a:t>nörotransmiter</a:t>
            </a:r>
            <a:r>
              <a:rPr lang="tr-TR" dirty="0" smtClean="0"/>
              <a:t> aktivite kalkar</a:t>
            </a:r>
          </a:p>
          <a:p>
            <a:pPr lvl="1"/>
            <a:r>
              <a:rPr lang="tr-TR" dirty="0" smtClean="0"/>
              <a:t>Ellerde titreme, baş ağrısı, iştahsızlık</a:t>
            </a:r>
          </a:p>
          <a:p>
            <a:pPr lvl="1"/>
            <a:r>
              <a:rPr lang="tr-TR" dirty="0" smtClean="0"/>
              <a:t>Bulantı, kusma, huzursuzluk</a:t>
            </a:r>
          </a:p>
          <a:p>
            <a:pPr lvl="1"/>
            <a:r>
              <a:rPr lang="tr-TR" dirty="0" smtClean="0"/>
              <a:t>Esneme, kas krampları, </a:t>
            </a:r>
            <a:r>
              <a:rPr lang="tr-TR" dirty="0" err="1" smtClean="0"/>
              <a:t>piloereksiyon</a:t>
            </a:r>
            <a:endParaRPr lang="tr-TR" dirty="0" smtClean="0"/>
          </a:p>
          <a:p>
            <a:pPr lvl="1"/>
            <a:r>
              <a:rPr lang="tr-TR" dirty="0" smtClean="0"/>
              <a:t>Nöbet</a:t>
            </a:r>
          </a:p>
          <a:p>
            <a:pPr lvl="1"/>
            <a:r>
              <a:rPr lang="tr-TR" dirty="0" smtClean="0"/>
              <a:t>Halüsinasyonlar</a:t>
            </a:r>
          </a:p>
          <a:p>
            <a:pPr lvl="1"/>
            <a:r>
              <a:rPr lang="tr-TR" dirty="0" err="1" smtClean="0"/>
              <a:t>Deliryum</a:t>
            </a:r>
            <a:endParaRPr lang="tr-TR" dirty="0"/>
          </a:p>
        </p:txBody>
      </p:sp>
    </p:spTree>
    <p:extLst>
      <p:ext uri="{BB962C8B-B14F-4D97-AF65-F5344CB8AC3E}">
        <p14:creationId xmlns:p14="http://schemas.microsoft.com/office/powerpoint/2010/main" val="2207037031"/>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Alkol Yoksunluğu</a:t>
            </a:r>
            <a:endParaRPr lang="tr-TR" dirty="0"/>
          </a:p>
        </p:txBody>
      </p:sp>
      <p:sp>
        <p:nvSpPr>
          <p:cNvPr id="3" name="İçerik Yer Tutucusu 2"/>
          <p:cNvSpPr>
            <a:spLocks noGrp="1"/>
          </p:cNvSpPr>
          <p:nvPr>
            <p:ph idx="1"/>
          </p:nvPr>
        </p:nvSpPr>
        <p:spPr/>
        <p:txBody>
          <a:bodyPr/>
          <a:lstStyle/>
          <a:p>
            <a:r>
              <a:rPr lang="tr-TR" dirty="0" smtClean="0"/>
              <a:t>Erken başlar</a:t>
            </a:r>
          </a:p>
          <a:p>
            <a:pPr lvl="1"/>
            <a:r>
              <a:rPr lang="tr-TR" dirty="0" smtClean="0"/>
              <a:t>2-6 saat</a:t>
            </a:r>
          </a:p>
          <a:p>
            <a:r>
              <a:rPr lang="tr-TR" dirty="0" smtClean="0"/>
              <a:t>Uzun sürer</a:t>
            </a:r>
          </a:p>
          <a:p>
            <a:pPr lvl="1"/>
            <a:r>
              <a:rPr lang="tr-TR" dirty="0" smtClean="0"/>
              <a:t>2 hafta</a:t>
            </a:r>
          </a:p>
          <a:p>
            <a:r>
              <a:rPr lang="tr-TR" dirty="0" err="1" smtClean="0"/>
              <a:t>Deliryum</a:t>
            </a:r>
            <a:r>
              <a:rPr lang="tr-TR" dirty="0" smtClean="0"/>
              <a:t> </a:t>
            </a:r>
            <a:r>
              <a:rPr lang="tr-TR" dirty="0" err="1" smtClean="0"/>
              <a:t>tremens</a:t>
            </a:r>
            <a:endParaRPr lang="tr-TR" dirty="0" smtClean="0"/>
          </a:p>
          <a:p>
            <a:pPr lvl="1"/>
            <a:r>
              <a:rPr lang="tr-TR" dirty="0" smtClean="0"/>
              <a:t>%5</a:t>
            </a:r>
          </a:p>
          <a:p>
            <a:pPr lvl="1"/>
            <a:r>
              <a:rPr lang="tr-TR" dirty="0" smtClean="0"/>
              <a:t>Ölüm oranları %35’ten %5’e geriledi</a:t>
            </a:r>
            <a:endParaRPr lang="tr-TR" dirty="0"/>
          </a:p>
        </p:txBody>
      </p:sp>
    </p:spTree>
    <p:extLst>
      <p:ext uri="{BB962C8B-B14F-4D97-AF65-F5344CB8AC3E}">
        <p14:creationId xmlns:p14="http://schemas.microsoft.com/office/powerpoint/2010/main" val="1263238478"/>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Etil Alkol</a:t>
            </a:r>
            <a:endParaRPr lang="tr-TR" dirty="0"/>
          </a:p>
        </p:txBody>
      </p:sp>
      <p:sp>
        <p:nvSpPr>
          <p:cNvPr id="3" name="İçerik Yer Tutucusu 2"/>
          <p:cNvSpPr>
            <a:spLocks noGrp="1"/>
          </p:cNvSpPr>
          <p:nvPr>
            <p:ph idx="1"/>
          </p:nvPr>
        </p:nvSpPr>
        <p:spPr/>
        <p:txBody>
          <a:bodyPr>
            <a:normAutofit fontScale="92500" lnSpcReduction="10000"/>
          </a:bodyPr>
          <a:lstStyle/>
          <a:p>
            <a:r>
              <a:rPr lang="tr-TR" dirty="0"/>
              <a:t>R</a:t>
            </a:r>
            <a:r>
              <a:rPr lang="tr-TR" dirty="0" smtClean="0"/>
              <a:t>enksiz, kokusuz, uçucu bir sıvı</a:t>
            </a:r>
          </a:p>
          <a:p>
            <a:pPr lvl="0">
              <a:lnSpc>
                <a:spcPct val="130000"/>
              </a:lnSpc>
              <a:spcBef>
                <a:spcPts val="0"/>
              </a:spcBef>
              <a:buClr>
                <a:schemeClr val="dk1"/>
              </a:buClr>
              <a:buSzPct val="100000"/>
              <a:buFont typeface="Arial"/>
              <a:buChar char="•"/>
            </a:pPr>
            <a:r>
              <a:rPr lang="tr-TR" dirty="0">
                <a:solidFill>
                  <a:schemeClr val="dk1"/>
                </a:solidFill>
                <a:ea typeface="Arial"/>
                <a:cs typeface="Arial"/>
                <a:sym typeface="Arial"/>
              </a:rPr>
              <a:t>K</a:t>
            </a:r>
            <a:r>
              <a:rPr lang="en-US" dirty="0" err="1" smtClean="0">
                <a:solidFill>
                  <a:schemeClr val="dk1"/>
                </a:solidFill>
                <a:ea typeface="Arial"/>
                <a:cs typeface="Arial"/>
                <a:sym typeface="Arial"/>
              </a:rPr>
              <a:t>ötüye</a:t>
            </a:r>
            <a:r>
              <a:rPr lang="en-US" dirty="0" smtClean="0">
                <a:solidFill>
                  <a:schemeClr val="dk1"/>
                </a:solidFill>
                <a:ea typeface="Arial"/>
                <a:cs typeface="Arial"/>
                <a:sym typeface="Arial"/>
              </a:rPr>
              <a:t> </a:t>
            </a:r>
            <a:r>
              <a:rPr lang="en-US" dirty="0" err="1">
                <a:solidFill>
                  <a:schemeClr val="dk1"/>
                </a:solidFill>
                <a:ea typeface="Arial"/>
                <a:cs typeface="Arial"/>
                <a:sym typeface="Arial"/>
              </a:rPr>
              <a:t>kullanımı</a:t>
            </a:r>
            <a:r>
              <a:rPr lang="en-US" dirty="0">
                <a:solidFill>
                  <a:schemeClr val="dk1"/>
                </a:solidFill>
                <a:ea typeface="Arial"/>
                <a:cs typeface="Arial"/>
                <a:sym typeface="Arial"/>
              </a:rPr>
              <a:t> en </a:t>
            </a:r>
            <a:r>
              <a:rPr lang="en-US" dirty="0" err="1">
                <a:solidFill>
                  <a:schemeClr val="dk1"/>
                </a:solidFill>
                <a:ea typeface="Arial"/>
                <a:cs typeface="Arial"/>
                <a:sym typeface="Arial"/>
              </a:rPr>
              <a:t>yaygın</a:t>
            </a:r>
            <a:r>
              <a:rPr lang="en-US" dirty="0">
                <a:solidFill>
                  <a:schemeClr val="dk1"/>
                </a:solidFill>
                <a:ea typeface="Arial"/>
                <a:cs typeface="Arial"/>
                <a:sym typeface="Arial"/>
              </a:rPr>
              <a:t> </a:t>
            </a:r>
            <a:r>
              <a:rPr lang="en-US" dirty="0" err="1">
                <a:solidFill>
                  <a:schemeClr val="dk1"/>
                </a:solidFill>
                <a:ea typeface="Arial"/>
                <a:cs typeface="Arial"/>
                <a:sym typeface="Arial"/>
              </a:rPr>
              <a:t>madde</a:t>
            </a:r>
            <a:endParaRPr lang="en-US" dirty="0">
              <a:solidFill>
                <a:schemeClr val="dk1"/>
              </a:solidFill>
              <a:ea typeface="Arial"/>
              <a:cs typeface="Arial"/>
              <a:sym typeface="Arial"/>
            </a:endParaRPr>
          </a:p>
          <a:p>
            <a:pPr lvl="1">
              <a:lnSpc>
                <a:spcPct val="130000"/>
              </a:lnSpc>
              <a:spcBef>
                <a:spcPts val="560"/>
              </a:spcBef>
              <a:buClr>
                <a:schemeClr val="dk1"/>
              </a:buClr>
              <a:buSzPct val="100000"/>
              <a:buFont typeface="Arial"/>
              <a:buChar char="–"/>
            </a:pPr>
            <a:r>
              <a:rPr lang="en-US" dirty="0">
                <a:solidFill>
                  <a:schemeClr val="dk1"/>
                </a:solidFill>
                <a:ea typeface="Arial"/>
                <a:cs typeface="Arial"/>
                <a:sym typeface="Arial"/>
              </a:rPr>
              <a:t>Her </a:t>
            </a:r>
            <a:r>
              <a:rPr lang="en-US" dirty="0" err="1">
                <a:solidFill>
                  <a:schemeClr val="dk1"/>
                </a:solidFill>
                <a:ea typeface="Arial"/>
                <a:cs typeface="Arial"/>
                <a:sym typeface="Arial"/>
              </a:rPr>
              <a:t>sosyoekonomik</a:t>
            </a:r>
            <a:r>
              <a:rPr lang="en-US" dirty="0">
                <a:solidFill>
                  <a:schemeClr val="dk1"/>
                </a:solidFill>
                <a:ea typeface="Arial"/>
                <a:cs typeface="Arial"/>
                <a:sym typeface="Arial"/>
              </a:rPr>
              <a:t> </a:t>
            </a:r>
            <a:r>
              <a:rPr lang="en-US" dirty="0" err="1">
                <a:solidFill>
                  <a:schemeClr val="dk1"/>
                </a:solidFill>
                <a:ea typeface="Arial"/>
                <a:cs typeface="Arial"/>
                <a:sym typeface="Arial"/>
              </a:rPr>
              <a:t>grupta</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var</a:t>
            </a:r>
            <a:endParaRPr lang="en-US" dirty="0">
              <a:solidFill>
                <a:schemeClr val="dk1"/>
              </a:solidFill>
              <a:ea typeface="Arial"/>
              <a:cs typeface="Arial"/>
              <a:sym typeface="Arial"/>
            </a:endParaRPr>
          </a:p>
          <a:p>
            <a:pPr lvl="0">
              <a:lnSpc>
                <a:spcPct val="130000"/>
              </a:lnSpc>
              <a:spcBef>
                <a:spcPts val="560"/>
              </a:spcBef>
              <a:buClr>
                <a:schemeClr val="dk1"/>
              </a:buClr>
              <a:buSzPct val="100000"/>
              <a:buFont typeface="Arial"/>
              <a:buChar char="•"/>
            </a:pPr>
            <a:r>
              <a:rPr lang="en-US" dirty="0" err="1">
                <a:solidFill>
                  <a:schemeClr val="dk1"/>
                </a:solidFill>
                <a:ea typeface="Arial"/>
                <a:cs typeface="Arial"/>
                <a:sym typeface="Arial"/>
              </a:rPr>
              <a:t>İçkilerde</a:t>
            </a:r>
            <a:r>
              <a:rPr lang="en-US" dirty="0">
                <a:solidFill>
                  <a:schemeClr val="dk1"/>
                </a:solidFill>
                <a:ea typeface="Arial"/>
                <a:cs typeface="Arial"/>
                <a:sym typeface="Arial"/>
              </a:rPr>
              <a:t> </a:t>
            </a:r>
            <a:r>
              <a:rPr lang="en-US" dirty="0" err="1">
                <a:solidFill>
                  <a:schemeClr val="dk1"/>
                </a:solidFill>
                <a:ea typeface="Arial"/>
                <a:cs typeface="Arial"/>
                <a:sym typeface="Arial"/>
              </a:rPr>
              <a:t>değişik</a:t>
            </a:r>
            <a:r>
              <a:rPr lang="en-US" dirty="0">
                <a:solidFill>
                  <a:schemeClr val="dk1"/>
                </a:solidFill>
                <a:ea typeface="Arial"/>
                <a:cs typeface="Arial"/>
                <a:sym typeface="Arial"/>
              </a:rPr>
              <a:t> </a:t>
            </a:r>
            <a:r>
              <a:rPr lang="en-US" dirty="0" err="1">
                <a:solidFill>
                  <a:schemeClr val="dk1"/>
                </a:solidFill>
                <a:ea typeface="Arial"/>
                <a:cs typeface="Arial"/>
                <a:sym typeface="Arial"/>
              </a:rPr>
              <a:t>oranda</a:t>
            </a:r>
            <a:r>
              <a:rPr lang="en-US" dirty="0">
                <a:solidFill>
                  <a:schemeClr val="dk1"/>
                </a:solidFill>
                <a:ea typeface="Arial"/>
                <a:cs typeface="Arial"/>
                <a:sym typeface="Arial"/>
              </a:rPr>
              <a:t> </a:t>
            </a:r>
            <a:r>
              <a:rPr lang="en-US" dirty="0" err="1">
                <a:solidFill>
                  <a:schemeClr val="dk1"/>
                </a:solidFill>
                <a:ea typeface="Arial"/>
                <a:cs typeface="Arial"/>
                <a:sym typeface="Arial"/>
              </a:rPr>
              <a:t>etanol</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var</a:t>
            </a:r>
            <a:endParaRPr lang="en-US" dirty="0">
              <a:solidFill>
                <a:schemeClr val="dk1"/>
              </a:solidFill>
              <a:ea typeface="Arial"/>
              <a:cs typeface="Arial"/>
              <a:sym typeface="Arial"/>
            </a:endParaRPr>
          </a:p>
          <a:p>
            <a:pPr lvl="1">
              <a:lnSpc>
                <a:spcPct val="130000"/>
              </a:lnSpc>
              <a:spcBef>
                <a:spcPts val="560"/>
              </a:spcBef>
              <a:buClr>
                <a:schemeClr val="dk1"/>
              </a:buClr>
              <a:buSzPct val="100000"/>
              <a:buFont typeface="Arial"/>
              <a:buChar char="–"/>
            </a:pPr>
            <a:r>
              <a:rPr lang="en-US" dirty="0" err="1">
                <a:solidFill>
                  <a:schemeClr val="dk1"/>
                </a:solidFill>
                <a:ea typeface="Arial"/>
                <a:cs typeface="Arial"/>
                <a:sym typeface="Arial"/>
              </a:rPr>
              <a:t>Bira</a:t>
            </a:r>
            <a:r>
              <a:rPr lang="en-US" dirty="0">
                <a:solidFill>
                  <a:schemeClr val="dk1"/>
                </a:solidFill>
                <a:ea typeface="Arial"/>
                <a:cs typeface="Arial"/>
                <a:sym typeface="Arial"/>
              </a:rPr>
              <a:t> %4-5, </a:t>
            </a:r>
            <a:r>
              <a:rPr lang="en-US" dirty="0" err="1">
                <a:solidFill>
                  <a:schemeClr val="dk1"/>
                </a:solidFill>
                <a:ea typeface="Arial"/>
                <a:cs typeface="Arial"/>
                <a:sym typeface="Arial"/>
              </a:rPr>
              <a:t>şarap</a:t>
            </a:r>
            <a:r>
              <a:rPr lang="en-US" dirty="0">
                <a:solidFill>
                  <a:schemeClr val="dk1"/>
                </a:solidFill>
                <a:ea typeface="Arial"/>
                <a:cs typeface="Arial"/>
                <a:sym typeface="Arial"/>
              </a:rPr>
              <a:t> %10-12, </a:t>
            </a:r>
            <a:r>
              <a:rPr lang="en-US" dirty="0" err="1">
                <a:solidFill>
                  <a:schemeClr val="dk1"/>
                </a:solidFill>
                <a:ea typeface="Arial"/>
                <a:cs typeface="Arial"/>
                <a:sym typeface="Arial"/>
              </a:rPr>
              <a:t>rakı</a:t>
            </a:r>
            <a:r>
              <a:rPr lang="en-US" dirty="0">
                <a:solidFill>
                  <a:schemeClr val="dk1"/>
                </a:solidFill>
                <a:ea typeface="Arial"/>
                <a:cs typeface="Arial"/>
                <a:sym typeface="Arial"/>
              </a:rPr>
              <a:t> %45, </a:t>
            </a:r>
            <a:r>
              <a:rPr lang="en-US" dirty="0" err="1">
                <a:solidFill>
                  <a:schemeClr val="dk1"/>
                </a:solidFill>
                <a:ea typeface="Arial"/>
                <a:cs typeface="Arial"/>
                <a:sym typeface="Arial"/>
              </a:rPr>
              <a:t>konyaklı</a:t>
            </a:r>
            <a:r>
              <a:rPr lang="en-US" dirty="0">
                <a:solidFill>
                  <a:schemeClr val="dk1"/>
                </a:solidFill>
                <a:ea typeface="Arial"/>
                <a:cs typeface="Arial"/>
                <a:sym typeface="Arial"/>
              </a:rPr>
              <a:t> </a:t>
            </a:r>
            <a:r>
              <a:rPr lang="en-US" dirty="0" err="1">
                <a:solidFill>
                  <a:schemeClr val="dk1"/>
                </a:solidFill>
                <a:ea typeface="Arial"/>
                <a:cs typeface="Arial"/>
                <a:sym typeface="Arial"/>
              </a:rPr>
              <a:t>içkilerde</a:t>
            </a:r>
            <a:r>
              <a:rPr lang="en-US" dirty="0">
                <a:solidFill>
                  <a:schemeClr val="dk1"/>
                </a:solidFill>
                <a:ea typeface="Arial"/>
                <a:cs typeface="Arial"/>
                <a:sym typeface="Arial"/>
              </a:rPr>
              <a:t> %75’e </a:t>
            </a:r>
            <a:r>
              <a:rPr lang="en-US" dirty="0" err="1">
                <a:solidFill>
                  <a:schemeClr val="dk1"/>
                </a:solidFill>
                <a:ea typeface="Arial"/>
                <a:cs typeface="Arial"/>
                <a:sym typeface="Arial"/>
              </a:rPr>
              <a:t>varan</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oranda</a:t>
            </a:r>
            <a:endParaRPr lang="tr-TR" dirty="0" smtClean="0">
              <a:solidFill>
                <a:schemeClr val="dk1"/>
              </a:solidFill>
              <a:ea typeface="Arial"/>
              <a:cs typeface="Arial"/>
              <a:sym typeface="Arial"/>
            </a:endParaRPr>
          </a:p>
          <a:p>
            <a:pPr lvl="1">
              <a:lnSpc>
                <a:spcPct val="130000"/>
              </a:lnSpc>
              <a:spcBef>
                <a:spcPts val="560"/>
              </a:spcBef>
              <a:buClr>
                <a:schemeClr val="dk1"/>
              </a:buClr>
              <a:buSzPct val="100000"/>
              <a:buFont typeface="Arial"/>
              <a:buChar char="–"/>
            </a:pPr>
            <a:r>
              <a:rPr lang="en-US" dirty="0" err="1" smtClean="0">
                <a:solidFill>
                  <a:schemeClr val="dk1"/>
                </a:solidFill>
                <a:ea typeface="Arial"/>
                <a:cs typeface="Arial"/>
                <a:sym typeface="Arial"/>
              </a:rPr>
              <a:t>Ağız</a:t>
            </a:r>
            <a:r>
              <a:rPr lang="en-US" dirty="0" smtClean="0">
                <a:solidFill>
                  <a:schemeClr val="dk1"/>
                </a:solidFill>
                <a:ea typeface="Arial"/>
                <a:cs typeface="Arial"/>
                <a:sym typeface="Arial"/>
              </a:rPr>
              <a:t> </a:t>
            </a:r>
            <a:r>
              <a:rPr lang="en-US" dirty="0" err="1">
                <a:solidFill>
                  <a:schemeClr val="dk1"/>
                </a:solidFill>
                <a:ea typeface="Arial"/>
                <a:cs typeface="Arial"/>
                <a:sym typeface="Arial"/>
              </a:rPr>
              <a:t>temizleyicilerde</a:t>
            </a:r>
            <a:r>
              <a:rPr lang="en-US" dirty="0">
                <a:solidFill>
                  <a:schemeClr val="dk1"/>
                </a:solidFill>
                <a:ea typeface="Arial"/>
                <a:cs typeface="Arial"/>
                <a:sym typeface="Arial"/>
              </a:rPr>
              <a:t> %75, </a:t>
            </a:r>
            <a:r>
              <a:rPr lang="en-US" dirty="0" err="1">
                <a:solidFill>
                  <a:schemeClr val="dk1"/>
                </a:solidFill>
                <a:ea typeface="Arial"/>
                <a:cs typeface="Arial"/>
                <a:sym typeface="Arial"/>
              </a:rPr>
              <a:t>kolonyada</a:t>
            </a:r>
            <a:r>
              <a:rPr lang="en-US" dirty="0">
                <a:solidFill>
                  <a:schemeClr val="dk1"/>
                </a:solidFill>
                <a:ea typeface="Arial"/>
                <a:cs typeface="Arial"/>
                <a:sym typeface="Arial"/>
              </a:rPr>
              <a:t> %40-60, </a:t>
            </a:r>
            <a:r>
              <a:rPr lang="en-US" dirty="0" err="1">
                <a:solidFill>
                  <a:schemeClr val="dk1"/>
                </a:solidFill>
                <a:ea typeface="Arial"/>
                <a:cs typeface="Arial"/>
                <a:sym typeface="Arial"/>
              </a:rPr>
              <a:t>tıbbi</a:t>
            </a:r>
            <a:r>
              <a:rPr lang="en-US" dirty="0">
                <a:solidFill>
                  <a:schemeClr val="dk1"/>
                </a:solidFill>
                <a:ea typeface="Arial"/>
                <a:cs typeface="Arial"/>
                <a:sym typeface="Arial"/>
              </a:rPr>
              <a:t> </a:t>
            </a:r>
            <a:r>
              <a:rPr lang="en-US" dirty="0" err="1">
                <a:solidFill>
                  <a:schemeClr val="dk1"/>
                </a:solidFill>
                <a:ea typeface="Arial"/>
                <a:cs typeface="Arial"/>
                <a:sym typeface="Arial"/>
              </a:rPr>
              <a:t>temizleyicilerde</a:t>
            </a:r>
            <a:r>
              <a:rPr lang="en-US" dirty="0">
                <a:solidFill>
                  <a:schemeClr val="dk1"/>
                </a:solidFill>
                <a:ea typeface="Arial"/>
                <a:cs typeface="Arial"/>
                <a:sym typeface="Arial"/>
              </a:rPr>
              <a:t> %0,4 - 65 </a:t>
            </a:r>
            <a:r>
              <a:rPr lang="en-US" dirty="0" err="1">
                <a:solidFill>
                  <a:schemeClr val="dk1"/>
                </a:solidFill>
                <a:ea typeface="Arial"/>
                <a:cs typeface="Arial"/>
                <a:sym typeface="Arial"/>
              </a:rPr>
              <a:t>oranında</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bulunur</a:t>
            </a:r>
            <a:endParaRPr lang="en-US" dirty="0">
              <a:solidFill>
                <a:schemeClr val="dk1"/>
              </a:solidFill>
              <a:ea typeface="Arial"/>
              <a:cs typeface="Arial"/>
              <a:sym typeface="Arial"/>
            </a:endParaRPr>
          </a:p>
        </p:txBody>
      </p:sp>
    </p:spTree>
    <p:extLst>
      <p:ext uri="{BB962C8B-B14F-4D97-AF65-F5344CB8AC3E}">
        <p14:creationId xmlns:p14="http://schemas.microsoft.com/office/powerpoint/2010/main" val="3830967504"/>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Alkol Yoksunluğu</a:t>
            </a:r>
            <a:endParaRPr lang="tr-TR" dirty="0"/>
          </a:p>
        </p:txBody>
      </p:sp>
      <p:sp>
        <p:nvSpPr>
          <p:cNvPr id="3" name="İçerik Yer Tutucusu 2"/>
          <p:cNvSpPr>
            <a:spLocks noGrp="1"/>
          </p:cNvSpPr>
          <p:nvPr>
            <p:ph idx="1"/>
          </p:nvPr>
        </p:nvSpPr>
        <p:spPr/>
        <p:txBody>
          <a:bodyPr/>
          <a:lstStyle/>
          <a:p>
            <a:r>
              <a:rPr lang="tr-TR" dirty="0" smtClean="0"/>
              <a:t>Önce ayırıcı tanı</a:t>
            </a:r>
          </a:p>
          <a:p>
            <a:pPr lvl="1"/>
            <a:r>
              <a:rPr lang="tr-TR" dirty="0" err="1" smtClean="0"/>
              <a:t>Hiponatremi</a:t>
            </a:r>
            <a:r>
              <a:rPr lang="tr-TR" dirty="0" smtClean="0"/>
              <a:t>, hipoglisemi, DKA, </a:t>
            </a:r>
            <a:r>
              <a:rPr lang="tr-TR" dirty="0" err="1" smtClean="0"/>
              <a:t>metanol</a:t>
            </a:r>
            <a:r>
              <a:rPr lang="tr-TR" dirty="0" smtClean="0"/>
              <a:t> alımı, </a:t>
            </a:r>
            <a:r>
              <a:rPr lang="tr-TR" dirty="0" err="1" smtClean="0"/>
              <a:t>Wernicke</a:t>
            </a:r>
            <a:r>
              <a:rPr lang="tr-TR" dirty="0" smtClean="0"/>
              <a:t> </a:t>
            </a:r>
            <a:r>
              <a:rPr lang="tr-TR" dirty="0" err="1" smtClean="0"/>
              <a:t>ensefalopatisi</a:t>
            </a:r>
            <a:r>
              <a:rPr lang="tr-TR" dirty="0" smtClean="0"/>
              <a:t>, </a:t>
            </a:r>
            <a:r>
              <a:rPr lang="tr-TR" dirty="0" err="1" smtClean="0"/>
              <a:t>subdural</a:t>
            </a:r>
            <a:r>
              <a:rPr lang="tr-TR" dirty="0" smtClean="0"/>
              <a:t> kanama</a:t>
            </a:r>
          </a:p>
          <a:p>
            <a:r>
              <a:rPr lang="tr-TR" dirty="0" smtClean="0"/>
              <a:t>Neden alkolü bıraktı</a:t>
            </a:r>
          </a:p>
          <a:p>
            <a:pPr lvl="1"/>
            <a:r>
              <a:rPr lang="tr-TR" dirty="0" smtClean="0"/>
              <a:t>Gastrit, </a:t>
            </a:r>
            <a:r>
              <a:rPr lang="tr-TR" dirty="0" err="1" smtClean="0"/>
              <a:t>peptik</a:t>
            </a:r>
            <a:r>
              <a:rPr lang="tr-TR" dirty="0" smtClean="0"/>
              <a:t> ülser</a:t>
            </a:r>
          </a:p>
          <a:p>
            <a:pPr lvl="1"/>
            <a:r>
              <a:rPr lang="tr-TR" dirty="0" smtClean="0"/>
              <a:t>GIS kanama</a:t>
            </a:r>
          </a:p>
          <a:p>
            <a:pPr lvl="1"/>
            <a:r>
              <a:rPr lang="tr-TR" dirty="0" err="1" smtClean="0"/>
              <a:t>Pankreatit</a:t>
            </a:r>
            <a:r>
              <a:rPr lang="tr-TR" dirty="0" smtClean="0"/>
              <a:t> </a:t>
            </a:r>
            <a:endParaRPr lang="tr-TR" dirty="0"/>
          </a:p>
        </p:txBody>
      </p:sp>
    </p:spTree>
    <p:extLst>
      <p:ext uri="{BB962C8B-B14F-4D97-AF65-F5344CB8AC3E}">
        <p14:creationId xmlns:p14="http://schemas.microsoft.com/office/powerpoint/2010/main" val="2932445506"/>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r>
              <a:rPr lang="tr-TR" dirty="0" smtClean="0"/>
              <a:t>Nöbet</a:t>
            </a:r>
          </a:p>
          <a:p>
            <a:pPr lvl="1"/>
            <a:r>
              <a:rPr lang="tr-TR" dirty="0" smtClean="0"/>
              <a:t>Yaygın tonik </a:t>
            </a:r>
            <a:r>
              <a:rPr lang="tr-TR" dirty="0" err="1" smtClean="0"/>
              <a:t>klonik</a:t>
            </a:r>
            <a:r>
              <a:rPr lang="tr-TR" dirty="0" smtClean="0"/>
              <a:t> tipte</a:t>
            </a:r>
          </a:p>
          <a:p>
            <a:pPr lvl="1"/>
            <a:r>
              <a:rPr lang="tr-TR" dirty="0" smtClean="0"/>
              <a:t>En erken 6 saat</a:t>
            </a:r>
          </a:p>
          <a:p>
            <a:pPr lvl="1"/>
            <a:r>
              <a:rPr lang="tr-TR" dirty="0" smtClean="0"/>
              <a:t>%90 ilk 48 saatte</a:t>
            </a:r>
          </a:p>
          <a:p>
            <a:pPr lvl="1"/>
            <a:r>
              <a:rPr lang="tr-TR" dirty="0" smtClean="0"/>
              <a:t>%60 hastada birden fazla nöbet</a:t>
            </a:r>
          </a:p>
          <a:p>
            <a:pPr lvl="1"/>
            <a:r>
              <a:rPr lang="tr-TR" dirty="0" smtClean="0"/>
              <a:t>Genellikle </a:t>
            </a:r>
            <a:r>
              <a:rPr lang="tr-TR" dirty="0" err="1" smtClean="0"/>
              <a:t>postiktal</a:t>
            </a:r>
            <a:r>
              <a:rPr lang="tr-TR" dirty="0" smtClean="0"/>
              <a:t> yok ya da çok kısa</a:t>
            </a:r>
          </a:p>
          <a:p>
            <a:pPr lvl="1"/>
            <a:r>
              <a:rPr lang="tr-TR" dirty="0" smtClean="0"/>
              <a:t>Tanı için dışlama şart</a:t>
            </a:r>
          </a:p>
          <a:p>
            <a:pPr lvl="2"/>
            <a:r>
              <a:rPr lang="tr-TR" dirty="0" smtClean="0"/>
              <a:t>BBT, elektrolitler, glikoz</a:t>
            </a:r>
            <a:endParaRPr lang="tr-TR" dirty="0"/>
          </a:p>
        </p:txBody>
      </p:sp>
    </p:spTree>
    <p:extLst>
      <p:ext uri="{BB962C8B-B14F-4D97-AF65-F5344CB8AC3E}">
        <p14:creationId xmlns:p14="http://schemas.microsoft.com/office/powerpoint/2010/main" val="2351684233"/>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r>
              <a:rPr lang="tr-TR" dirty="0" smtClean="0"/>
              <a:t>Halüsinasyonlar</a:t>
            </a:r>
          </a:p>
          <a:p>
            <a:pPr lvl="1"/>
            <a:r>
              <a:rPr lang="tr-TR" dirty="0" smtClean="0"/>
              <a:t>12-48 saat içinde ortaya çıkar</a:t>
            </a:r>
          </a:p>
          <a:p>
            <a:pPr lvl="1"/>
            <a:r>
              <a:rPr lang="tr-TR" dirty="0" smtClean="0"/>
              <a:t>İşitsel halüsinasyonlar</a:t>
            </a:r>
          </a:p>
          <a:p>
            <a:r>
              <a:rPr lang="tr-TR" dirty="0" smtClean="0"/>
              <a:t>Psikoz, paranoya, ajitasyonlar olabilir</a:t>
            </a:r>
          </a:p>
          <a:p>
            <a:pPr lvl="1"/>
            <a:r>
              <a:rPr lang="tr-TR" dirty="0" smtClean="0"/>
              <a:t>Günler ya da haftalar</a:t>
            </a:r>
          </a:p>
          <a:p>
            <a:pPr lvl="1"/>
            <a:r>
              <a:rPr lang="tr-TR" dirty="0" smtClean="0"/>
              <a:t>6 aydan uzun ise </a:t>
            </a:r>
            <a:r>
              <a:rPr lang="tr-TR" dirty="0" err="1" smtClean="0"/>
              <a:t>prognoz</a:t>
            </a:r>
            <a:r>
              <a:rPr lang="tr-TR" dirty="0" smtClean="0"/>
              <a:t> kötü</a:t>
            </a:r>
            <a:endParaRPr lang="tr-TR" dirty="0"/>
          </a:p>
        </p:txBody>
      </p:sp>
    </p:spTree>
    <p:extLst>
      <p:ext uri="{BB962C8B-B14F-4D97-AF65-F5344CB8AC3E}">
        <p14:creationId xmlns:p14="http://schemas.microsoft.com/office/powerpoint/2010/main" val="1312420793"/>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r>
              <a:rPr lang="tr-TR" dirty="0" err="1" smtClean="0"/>
              <a:t>Deliryum</a:t>
            </a:r>
            <a:r>
              <a:rPr lang="tr-TR" dirty="0" smtClean="0"/>
              <a:t> </a:t>
            </a:r>
            <a:r>
              <a:rPr lang="tr-TR" dirty="0" err="1" smtClean="0"/>
              <a:t>tremens</a:t>
            </a:r>
            <a:endParaRPr lang="tr-TR" dirty="0" smtClean="0"/>
          </a:p>
          <a:p>
            <a:pPr lvl="1"/>
            <a:r>
              <a:rPr lang="tr-TR" dirty="0" smtClean="0"/>
              <a:t>Alkol yoksunluğun en şiddetli formu</a:t>
            </a:r>
          </a:p>
          <a:p>
            <a:pPr lvl="1"/>
            <a:r>
              <a:rPr lang="tr-TR" dirty="0" smtClean="0"/>
              <a:t>Ani gelişen </a:t>
            </a:r>
            <a:r>
              <a:rPr lang="tr-TR" dirty="0" err="1" smtClean="0"/>
              <a:t>konfüzyon</a:t>
            </a:r>
            <a:endParaRPr lang="tr-TR" dirty="0" smtClean="0"/>
          </a:p>
          <a:p>
            <a:pPr lvl="1"/>
            <a:r>
              <a:rPr lang="tr-TR" dirty="0" smtClean="0"/>
              <a:t>Artmış sempatik aktivite</a:t>
            </a:r>
          </a:p>
          <a:p>
            <a:pPr lvl="1"/>
            <a:r>
              <a:rPr lang="tr-TR" dirty="0" smtClean="0"/>
              <a:t>Bilişsel bozulma ve halüsinasyonlar</a:t>
            </a:r>
          </a:p>
          <a:p>
            <a:pPr lvl="1"/>
            <a:r>
              <a:rPr lang="tr-TR" dirty="0" err="1" smtClean="0"/>
              <a:t>Kardiyovasküler</a:t>
            </a:r>
            <a:r>
              <a:rPr lang="tr-TR" dirty="0" smtClean="0"/>
              <a:t> </a:t>
            </a:r>
            <a:r>
              <a:rPr lang="tr-TR" dirty="0" err="1" smtClean="0"/>
              <a:t>kollaps</a:t>
            </a:r>
            <a:endParaRPr lang="tr-TR" dirty="0" smtClean="0"/>
          </a:p>
          <a:p>
            <a:pPr lvl="1"/>
            <a:r>
              <a:rPr lang="tr-TR" dirty="0" smtClean="0"/>
              <a:t>Sıvı ve elektrolit bozuklukları</a:t>
            </a:r>
            <a:endParaRPr lang="tr-TR" dirty="0"/>
          </a:p>
        </p:txBody>
      </p:sp>
    </p:spTree>
    <p:extLst>
      <p:ext uri="{BB962C8B-B14F-4D97-AF65-F5344CB8AC3E}">
        <p14:creationId xmlns:p14="http://schemas.microsoft.com/office/powerpoint/2010/main" val="3902103690"/>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lstStyle/>
          <a:p>
            <a:r>
              <a:rPr lang="tr-TR" dirty="0" err="1" smtClean="0"/>
              <a:t>Deliryum</a:t>
            </a:r>
            <a:r>
              <a:rPr lang="tr-TR" dirty="0" smtClean="0"/>
              <a:t> </a:t>
            </a:r>
            <a:r>
              <a:rPr lang="tr-TR" dirty="0" err="1" smtClean="0"/>
              <a:t>Tremens</a:t>
            </a:r>
            <a:endParaRPr lang="tr-TR" dirty="0" smtClean="0"/>
          </a:p>
          <a:p>
            <a:pPr lvl="1"/>
            <a:r>
              <a:rPr lang="tr-TR" dirty="0" smtClean="0"/>
              <a:t>Çoğunlukla 3-10 gün içinde</a:t>
            </a:r>
          </a:p>
          <a:p>
            <a:pPr lvl="1"/>
            <a:r>
              <a:rPr lang="tr-TR" dirty="0" smtClean="0"/>
              <a:t>Erkeklerde daha sık</a:t>
            </a:r>
          </a:p>
          <a:p>
            <a:pPr lvl="1"/>
            <a:r>
              <a:rPr lang="tr-TR" dirty="0" smtClean="0"/>
              <a:t>Beyaz ırkta daha sık</a:t>
            </a:r>
          </a:p>
          <a:p>
            <a:pPr lvl="1"/>
            <a:r>
              <a:rPr lang="tr-TR" dirty="0" smtClean="0"/>
              <a:t>CIWA skoru</a:t>
            </a:r>
          </a:p>
          <a:p>
            <a:pPr lvl="2"/>
            <a:r>
              <a:rPr lang="tr-TR" dirty="0" smtClean="0"/>
              <a:t>15’in üzeri riskli hastalar</a:t>
            </a:r>
          </a:p>
          <a:p>
            <a:pPr lvl="2"/>
            <a:r>
              <a:rPr lang="tr-TR" dirty="0" smtClean="0"/>
              <a:t>Acil servis şartlarında kullanımı çalışılmamış</a:t>
            </a:r>
            <a:endParaRPr lang="tr-TR" dirty="0"/>
          </a:p>
        </p:txBody>
      </p:sp>
    </p:spTree>
    <p:extLst>
      <p:ext uri="{BB962C8B-B14F-4D97-AF65-F5344CB8AC3E}">
        <p14:creationId xmlns:p14="http://schemas.microsoft.com/office/powerpoint/2010/main" val="1650105990"/>
      </p:ext>
    </p:extLst>
  </p:cSld>
  <p:clrMapOvr>
    <a:masterClrMapping/>
  </p:clrMapOvr>
  <p:transition spd="slow">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smtClean="0"/>
              <a:t>Asıl amaç </a:t>
            </a:r>
            <a:r>
              <a:rPr lang="tr-TR" dirty="0" err="1" smtClean="0"/>
              <a:t>otonomik</a:t>
            </a:r>
            <a:r>
              <a:rPr lang="tr-TR" dirty="0" smtClean="0"/>
              <a:t> </a:t>
            </a:r>
            <a:r>
              <a:rPr lang="tr-TR" dirty="0" err="1" smtClean="0"/>
              <a:t>hiperaktiviteyi</a:t>
            </a:r>
            <a:r>
              <a:rPr lang="tr-TR" dirty="0" smtClean="0"/>
              <a:t> ve ajitasyonu azaltmak</a:t>
            </a:r>
          </a:p>
          <a:p>
            <a:r>
              <a:rPr lang="tr-TR" dirty="0" smtClean="0"/>
              <a:t>Ana ilaç </a:t>
            </a:r>
            <a:r>
              <a:rPr lang="tr-TR" dirty="0" err="1" smtClean="0"/>
              <a:t>benzodiazepinler</a:t>
            </a:r>
            <a:endParaRPr lang="tr-TR" dirty="0" smtClean="0"/>
          </a:p>
          <a:p>
            <a:r>
              <a:rPr lang="tr-TR" dirty="0" err="1" smtClean="0"/>
              <a:t>Lorazepam</a:t>
            </a:r>
            <a:r>
              <a:rPr lang="tr-TR" dirty="0" smtClean="0"/>
              <a:t>, </a:t>
            </a:r>
            <a:r>
              <a:rPr lang="tr-TR" dirty="0" err="1" smtClean="0"/>
              <a:t>diazepam</a:t>
            </a:r>
            <a:r>
              <a:rPr lang="tr-TR" dirty="0" smtClean="0"/>
              <a:t>, </a:t>
            </a:r>
            <a:r>
              <a:rPr lang="tr-TR" dirty="0" err="1" smtClean="0"/>
              <a:t>midazolam</a:t>
            </a:r>
            <a:r>
              <a:rPr lang="tr-TR" dirty="0" smtClean="0"/>
              <a:t>, </a:t>
            </a:r>
            <a:r>
              <a:rPr lang="tr-TR" dirty="0" err="1" smtClean="0"/>
              <a:t>klordiazepoksit</a:t>
            </a:r>
            <a:endParaRPr lang="tr-TR" dirty="0" smtClean="0"/>
          </a:p>
          <a:p>
            <a:pPr lvl="1"/>
            <a:r>
              <a:rPr lang="tr-TR" dirty="0" err="1" smtClean="0"/>
              <a:t>Diazaepam</a:t>
            </a:r>
            <a:r>
              <a:rPr lang="tr-TR" dirty="0" smtClean="0"/>
              <a:t> PO ya da İV</a:t>
            </a:r>
          </a:p>
          <a:p>
            <a:pPr lvl="1"/>
            <a:r>
              <a:rPr lang="tr-TR" dirty="0" err="1" smtClean="0"/>
              <a:t>Midazolam</a:t>
            </a:r>
            <a:r>
              <a:rPr lang="tr-TR" dirty="0" smtClean="0"/>
              <a:t> PO, İV ya da IM</a:t>
            </a:r>
          </a:p>
        </p:txBody>
      </p:sp>
    </p:spTree>
    <p:extLst>
      <p:ext uri="{BB962C8B-B14F-4D97-AF65-F5344CB8AC3E}">
        <p14:creationId xmlns:p14="http://schemas.microsoft.com/office/powerpoint/2010/main" val="875220258"/>
      </p:ext>
    </p:extLst>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smtClean="0"/>
              <a:t>Komplike olmayan hasta</a:t>
            </a:r>
          </a:p>
          <a:p>
            <a:pPr lvl="1"/>
            <a:r>
              <a:rPr lang="tr-TR" dirty="0" smtClean="0"/>
              <a:t>Oral alabiliyor ise</a:t>
            </a:r>
          </a:p>
          <a:p>
            <a:pPr lvl="2"/>
            <a:r>
              <a:rPr lang="tr-TR" dirty="0" smtClean="0"/>
              <a:t>10-20 mg </a:t>
            </a:r>
            <a:r>
              <a:rPr lang="tr-TR" dirty="0" err="1" smtClean="0"/>
              <a:t>Diazepam</a:t>
            </a:r>
            <a:r>
              <a:rPr lang="tr-TR" dirty="0" smtClean="0"/>
              <a:t> PO</a:t>
            </a:r>
          </a:p>
          <a:p>
            <a:pPr lvl="1"/>
            <a:r>
              <a:rPr lang="tr-TR" dirty="0" smtClean="0"/>
              <a:t>Hasta kusuyor ise</a:t>
            </a:r>
          </a:p>
          <a:p>
            <a:pPr lvl="2"/>
            <a:r>
              <a:rPr lang="tr-TR" dirty="0" smtClean="0"/>
              <a:t>5-10 mg </a:t>
            </a:r>
            <a:r>
              <a:rPr lang="tr-TR" dirty="0" err="1" smtClean="0"/>
              <a:t>Diazepam</a:t>
            </a:r>
            <a:r>
              <a:rPr lang="tr-TR" dirty="0" smtClean="0"/>
              <a:t> İV her 2-4 saatte bir</a:t>
            </a:r>
          </a:p>
          <a:p>
            <a:pPr lvl="2"/>
            <a:r>
              <a:rPr lang="tr-TR" dirty="0" err="1" smtClean="0"/>
              <a:t>Salin</a:t>
            </a:r>
            <a:r>
              <a:rPr lang="tr-TR" dirty="0" smtClean="0"/>
              <a:t> ile </a:t>
            </a:r>
            <a:r>
              <a:rPr lang="tr-TR" dirty="0" err="1" smtClean="0"/>
              <a:t>hidrasyon</a:t>
            </a:r>
            <a:endParaRPr lang="tr-TR" dirty="0"/>
          </a:p>
        </p:txBody>
      </p:sp>
    </p:spTree>
    <p:extLst>
      <p:ext uri="{BB962C8B-B14F-4D97-AF65-F5344CB8AC3E}">
        <p14:creationId xmlns:p14="http://schemas.microsoft.com/office/powerpoint/2010/main" val="2451783866"/>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smtClean="0"/>
              <a:t>Nöbet tedavisi</a:t>
            </a:r>
          </a:p>
          <a:p>
            <a:pPr lvl="1"/>
            <a:r>
              <a:rPr lang="tr-TR" dirty="0" err="1" smtClean="0"/>
              <a:t>Benzodiazepinler</a:t>
            </a:r>
            <a:r>
              <a:rPr lang="tr-TR" dirty="0" smtClean="0"/>
              <a:t> ilk seçenek</a:t>
            </a:r>
          </a:p>
          <a:p>
            <a:pPr lvl="1"/>
            <a:r>
              <a:rPr lang="tr-TR" dirty="0" smtClean="0"/>
              <a:t>10 mg </a:t>
            </a:r>
            <a:r>
              <a:rPr lang="tr-TR" dirty="0" err="1" smtClean="0"/>
              <a:t>diazepam</a:t>
            </a:r>
            <a:r>
              <a:rPr lang="tr-TR" dirty="0" smtClean="0"/>
              <a:t> İV</a:t>
            </a:r>
          </a:p>
          <a:p>
            <a:pPr lvl="1"/>
            <a:r>
              <a:rPr lang="tr-TR" dirty="0" smtClean="0"/>
              <a:t>Tekrar dozlar gerekebilir</a:t>
            </a:r>
          </a:p>
          <a:p>
            <a:pPr lvl="1"/>
            <a:r>
              <a:rPr lang="tr-TR" dirty="0" err="1" smtClean="0"/>
              <a:t>Fenitoin</a:t>
            </a:r>
            <a:r>
              <a:rPr lang="tr-TR" dirty="0" smtClean="0"/>
              <a:t> kullanılmaz</a:t>
            </a:r>
          </a:p>
          <a:p>
            <a:pPr lvl="2"/>
            <a:r>
              <a:rPr lang="tr-TR" dirty="0" smtClean="0"/>
              <a:t>Nöbet eşiğini düşürüyor</a:t>
            </a:r>
            <a:endParaRPr lang="tr-TR" dirty="0"/>
          </a:p>
        </p:txBody>
      </p:sp>
    </p:spTree>
    <p:extLst>
      <p:ext uri="{BB962C8B-B14F-4D97-AF65-F5344CB8AC3E}">
        <p14:creationId xmlns:p14="http://schemas.microsoft.com/office/powerpoint/2010/main" val="1143589101"/>
      </p:ext>
    </p:extLst>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Deliryum</a:t>
            </a:r>
            <a:r>
              <a:rPr lang="tr-TR" dirty="0" smtClean="0"/>
              <a:t> </a:t>
            </a:r>
            <a:r>
              <a:rPr lang="tr-TR" dirty="0" err="1" smtClean="0"/>
              <a:t>Tremens</a:t>
            </a:r>
            <a:endParaRPr lang="tr-TR" dirty="0" smtClean="0"/>
          </a:p>
          <a:p>
            <a:pPr lvl="1"/>
            <a:r>
              <a:rPr lang="tr-TR" dirty="0" smtClean="0"/>
              <a:t>Tercih edilecek ilaç </a:t>
            </a:r>
            <a:r>
              <a:rPr lang="tr-TR" dirty="0" err="1" smtClean="0"/>
              <a:t>benzodiazepinler</a:t>
            </a:r>
            <a:endParaRPr lang="tr-TR" dirty="0" smtClean="0"/>
          </a:p>
          <a:p>
            <a:pPr lvl="2"/>
            <a:r>
              <a:rPr lang="tr-TR" dirty="0" err="1"/>
              <a:t>Diazepam</a:t>
            </a:r>
            <a:r>
              <a:rPr lang="tr-TR" dirty="0"/>
              <a:t> 5 mg IV (2 dakikada) – 5-10 dakikada bir tekrarla toplam 2 defa</a:t>
            </a:r>
          </a:p>
          <a:p>
            <a:pPr lvl="2"/>
            <a:r>
              <a:rPr lang="tr-TR" dirty="0"/>
              <a:t>Üçüncü ve dördüncü dozlar 10 mg </a:t>
            </a:r>
            <a:r>
              <a:rPr lang="tr-TR" dirty="0" err="1"/>
              <a:t>Diazepam</a:t>
            </a:r>
            <a:endParaRPr lang="tr-TR" dirty="0"/>
          </a:p>
          <a:p>
            <a:pPr lvl="2"/>
            <a:r>
              <a:rPr lang="tr-TR" dirty="0"/>
              <a:t>Beşinci ve daha </a:t>
            </a:r>
            <a:r>
              <a:rPr lang="tr-TR" dirty="0" smtClean="0"/>
              <a:t>sonraki </a:t>
            </a:r>
            <a:r>
              <a:rPr lang="tr-TR" dirty="0"/>
              <a:t>dozlar 20 mg </a:t>
            </a:r>
            <a:r>
              <a:rPr lang="tr-TR" dirty="0" err="1" smtClean="0"/>
              <a:t>Diazepam</a:t>
            </a:r>
            <a:endParaRPr lang="tr-TR" dirty="0" smtClean="0"/>
          </a:p>
          <a:p>
            <a:pPr lvl="1"/>
            <a:r>
              <a:rPr lang="tr-TR" dirty="0" smtClean="0"/>
              <a:t>Hedef</a:t>
            </a:r>
          </a:p>
          <a:p>
            <a:pPr lvl="2"/>
            <a:r>
              <a:rPr lang="tr-TR" dirty="0" smtClean="0"/>
              <a:t>Sakinleşme ve uyku hali</a:t>
            </a:r>
          </a:p>
          <a:p>
            <a:pPr lvl="2"/>
            <a:r>
              <a:rPr lang="tr-TR" dirty="0" smtClean="0"/>
              <a:t>5-20 mg/saat </a:t>
            </a:r>
            <a:r>
              <a:rPr lang="tr-TR" dirty="0" err="1" smtClean="0"/>
              <a:t>infüzyon</a:t>
            </a:r>
            <a:endParaRPr lang="tr-TR" dirty="0"/>
          </a:p>
        </p:txBody>
      </p:sp>
    </p:spTree>
    <p:extLst>
      <p:ext uri="{BB962C8B-B14F-4D97-AF65-F5344CB8AC3E}">
        <p14:creationId xmlns:p14="http://schemas.microsoft.com/office/powerpoint/2010/main" val="3300539505"/>
      </p:ext>
    </p:extLst>
  </p:cSld>
  <p:clrMapOvr>
    <a:masterClrMapping/>
  </p:clrMapOvr>
  <p:transition spd="slow">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Deliryum</a:t>
            </a:r>
            <a:r>
              <a:rPr lang="tr-TR" dirty="0" smtClean="0"/>
              <a:t> </a:t>
            </a:r>
            <a:r>
              <a:rPr lang="tr-TR" dirty="0" err="1" smtClean="0"/>
              <a:t>Tremens</a:t>
            </a:r>
            <a:endParaRPr lang="tr-TR" dirty="0" smtClean="0"/>
          </a:p>
          <a:p>
            <a:pPr lvl="1"/>
            <a:r>
              <a:rPr lang="tr-TR" dirty="0"/>
              <a:t>D</a:t>
            </a:r>
            <a:r>
              <a:rPr lang="tr-TR" dirty="0" smtClean="0"/>
              <a:t>irençli ise </a:t>
            </a:r>
            <a:r>
              <a:rPr lang="tr-TR" dirty="0" err="1" smtClean="0"/>
              <a:t>fenobarbital</a:t>
            </a:r>
            <a:r>
              <a:rPr lang="tr-TR" dirty="0" smtClean="0"/>
              <a:t> ya da </a:t>
            </a:r>
            <a:r>
              <a:rPr lang="tr-TR" dirty="0" err="1" smtClean="0"/>
              <a:t>propofol</a:t>
            </a:r>
            <a:endParaRPr lang="tr-TR" dirty="0" smtClean="0"/>
          </a:p>
          <a:p>
            <a:pPr lvl="2"/>
            <a:r>
              <a:rPr lang="tr-TR" dirty="0" err="1" smtClean="0"/>
              <a:t>Entübasyonu</a:t>
            </a:r>
            <a:r>
              <a:rPr lang="tr-TR" dirty="0" smtClean="0"/>
              <a:t> düşün</a:t>
            </a:r>
          </a:p>
          <a:p>
            <a:pPr lvl="1"/>
            <a:r>
              <a:rPr lang="tr-TR" dirty="0" smtClean="0"/>
              <a:t>Ajitasyonlar, halüsinasyonlar, psikoz</a:t>
            </a:r>
          </a:p>
          <a:p>
            <a:pPr lvl="2"/>
            <a:r>
              <a:rPr lang="tr-TR" dirty="0" err="1" smtClean="0"/>
              <a:t>Haloperidol</a:t>
            </a:r>
            <a:r>
              <a:rPr lang="tr-TR" dirty="0" smtClean="0"/>
              <a:t> 0.5-5 mg İV/saat</a:t>
            </a:r>
          </a:p>
          <a:p>
            <a:pPr lvl="1"/>
            <a:r>
              <a:rPr lang="tr-TR" dirty="0" smtClean="0"/>
              <a:t>Hipoglisemiyi unutma</a:t>
            </a:r>
          </a:p>
          <a:p>
            <a:pPr lvl="1"/>
            <a:r>
              <a:rPr lang="tr-TR" dirty="0" err="1" smtClean="0"/>
              <a:t>Tiamin</a:t>
            </a:r>
            <a:r>
              <a:rPr lang="tr-TR" dirty="0" smtClean="0"/>
              <a:t> 100 mg</a:t>
            </a:r>
          </a:p>
          <a:p>
            <a:pPr lvl="1"/>
            <a:r>
              <a:rPr lang="tr-TR" dirty="0" err="1" smtClean="0"/>
              <a:t>Folat</a:t>
            </a:r>
            <a:r>
              <a:rPr lang="tr-TR" dirty="0" smtClean="0"/>
              <a:t> 1 mg</a:t>
            </a:r>
            <a:endParaRPr lang="tr-TR" dirty="0"/>
          </a:p>
        </p:txBody>
      </p:sp>
    </p:spTree>
    <p:extLst>
      <p:ext uri="{BB962C8B-B14F-4D97-AF65-F5344CB8AC3E}">
        <p14:creationId xmlns:p14="http://schemas.microsoft.com/office/powerpoint/2010/main" val="114455492"/>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Etil Alkol</a:t>
            </a:r>
            <a:endParaRPr lang="tr-TR" dirty="0"/>
          </a:p>
        </p:txBody>
      </p:sp>
      <p:sp>
        <p:nvSpPr>
          <p:cNvPr id="3" name="İçerik Yer Tutucusu 2"/>
          <p:cNvSpPr>
            <a:spLocks noGrp="1"/>
          </p:cNvSpPr>
          <p:nvPr>
            <p:ph idx="1"/>
          </p:nvPr>
        </p:nvSpPr>
        <p:spPr>
          <a:xfrm>
            <a:off x="762000" y="1596413"/>
            <a:ext cx="8077200" cy="4568891"/>
          </a:xfrm>
        </p:spPr>
        <p:txBody>
          <a:bodyPr>
            <a:normAutofit lnSpcReduction="10000"/>
          </a:bodyPr>
          <a:lstStyle/>
          <a:p>
            <a:pPr lvl="0">
              <a:lnSpc>
                <a:spcPct val="120000"/>
              </a:lnSpc>
              <a:spcBef>
                <a:spcPts val="0"/>
              </a:spcBef>
              <a:buClr>
                <a:schemeClr val="dk1"/>
              </a:buClr>
              <a:buSzPct val="100000"/>
              <a:buFont typeface="Arial"/>
              <a:buChar char="•"/>
            </a:pPr>
            <a:r>
              <a:rPr lang="en-US" sz="3000" dirty="0" err="1">
                <a:solidFill>
                  <a:schemeClr val="dk1"/>
                </a:solidFill>
                <a:ea typeface="Arial"/>
                <a:cs typeface="Arial"/>
                <a:sym typeface="Arial"/>
              </a:rPr>
              <a:t>ABD’de</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yılda</a:t>
            </a:r>
            <a:r>
              <a:rPr lang="en-US" sz="3000" dirty="0">
                <a:solidFill>
                  <a:schemeClr val="dk1"/>
                </a:solidFill>
                <a:ea typeface="Arial"/>
                <a:cs typeface="Arial"/>
                <a:sym typeface="Arial"/>
              </a:rPr>
              <a:t> 200.000 </a:t>
            </a:r>
            <a:r>
              <a:rPr lang="en-US" sz="3000" dirty="0" err="1">
                <a:solidFill>
                  <a:schemeClr val="dk1"/>
                </a:solidFill>
                <a:ea typeface="Arial"/>
                <a:cs typeface="Arial"/>
                <a:sym typeface="Arial"/>
              </a:rPr>
              <a:t>alkol</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bağlantılı</a:t>
            </a:r>
            <a:r>
              <a:rPr lang="en-US" sz="3000" dirty="0">
                <a:solidFill>
                  <a:schemeClr val="dk1"/>
                </a:solidFill>
                <a:ea typeface="Arial"/>
                <a:cs typeface="Arial"/>
                <a:sym typeface="Arial"/>
              </a:rPr>
              <a:t> </a:t>
            </a:r>
            <a:r>
              <a:rPr lang="en-US" sz="3000" dirty="0" err="1" smtClean="0">
                <a:solidFill>
                  <a:schemeClr val="dk1"/>
                </a:solidFill>
                <a:ea typeface="Arial"/>
                <a:cs typeface="Arial"/>
                <a:sym typeface="Arial"/>
              </a:rPr>
              <a:t>ölüm</a:t>
            </a:r>
            <a:endParaRPr lang="en-US" sz="3000" dirty="0">
              <a:solidFill>
                <a:schemeClr val="dk1"/>
              </a:solidFill>
              <a:ea typeface="Arial"/>
              <a:cs typeface="Arial"/>
              <a:sym typeface="Arial"/>
            </a:endParaRPr>
          </a:p>
          <a:p>
            <a:pPr lvl="0">
              <a:lnSpc>
                <a:spcPct val="120000"/>
              </a:lnSpc>
              <a:spcBef>
                <a:spcPts val="560"/>
              </a:spcBef>
              <a:buClr>
                <a:schemeClr val="dk1"/>
              </a:buClr>
              <a:buSzPct val="100000"/>
              <a:buFont typeface="Arial"/>
              <a:buChar char="•"/>
            </a:pPr>
            <a:r>
              <a:rPr lang="en-US" sz="3000" dirty="0" err="1">
                <a:solidFill>
                  <a:schemeClr val="dk1"/>
                </a:solidFill>
                <a:ea typeface="Arial"/>
                <a:cs typeface="Arial"/>
                <a:sym typeface="Arial"/>
              </a:rPr>
              <a:t>Trafik</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kazalarında</a:t>
            </a:r>
            <a:r>
              <a:rPr lang="en-US" sz="3000" dirty="0">
                <a:solidFill>
                  <a:schemeClr val="dk1"/>
                </a:solidFill>
                <a:ea typeface="Arial"/>
                <a:cs typeface="Arial"/>
                <a:sym typeface="Arial"/>
              </a:rPr>
              <a:t> en </a:t>
            </a:r>
            <a:r>
              <a:rPr lang="en-US" sz="3000" dirty="0" err="1">
                <a:solidFill>
                  <a:schemeClr val="dk1"/>
                </a:solidFill>
                <a:ea typeface="Arial"/>
                <a:cs typeface="Arial"/>
                <a:sym typeface="Arial"/>
              </a:rPr>
              <a:t>önemli</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sebeplerden</a:t>
            </a:r>
            <a:endParaRPr lang="en-US" sz="3000" dirty="0">
              <a:solidFill>
                <a:schemeClr val="dk1"/>
              </a:solidFill>
              <a:ea typeface="Arial"/>
              <a:cs typeface="Arial"/>
              <a:sym typeface="Arial"/>
            </a:endParaRPr>
          </a:p>
          <a:p>
            <a:pPr lvl="1">
              <a:lnSpc>
                <a:spcPct val="120000"/>
              </a:lnSpc>
              <a:spcBef>
                <a:spcPts val="480"/>
              </a:spcBef>
              <a:buClr>
                <a:schemeClr val="dk1"/>
              </a:buClr>
              <a:buSzPct val="100000"/>
              <a:buFont typeface="Arial"/>
              <a:buChar char="–"/>
            </a:pPr>
            <a:r>
              <a:rPr lang="en-US" sz="2600" dirty="0" err="1">
                <a:solidFill>
                  <a:schemeClr val="dk1"/>
                </a:solidFill>
                <a:ea typeface="Arial"/>
                <a:cs typeface="Arial"/>
                <a:sym typeface="Arial"/>
              </a:rPr>
              <a:t>Fatalitelerin</a:t>
            </a:r>
            <a:r>
              <a:rPr lang="en-US" sz="2600" dirty="0">
                <a:solidFill>
                  <a:schemeClr val="dk1"/>
                </a:solidFill>
                <a:ea typeface="Arial"/>
                <a:cs typeface="Arial"/>
                <a:sym typeface="Arial"/>
              </a:rPr>
              <a:t> %50’si </a:t>
            </a:r>
            <a:r>
              <a:rPr lang="en-US" sz="2600" dirty="0" err="1">
                <a:solidFill>
                  <a:schemeClr val="dk1"/>
                </a:solidFill>
                <a:ea typeface="Arial"/>
                <a:cs typeface="Arial"/>
                <a:sym typeface="Arial"/>
              </a:rPr>
              <a:t>alkol</a:t>
            </a:r>
            <a:r>
              <a:rPr lang="en-US" sz="2600" dirty="0">
                <a:solidFill>
                  <a:schemeClr val="dk1"/>
                </a:solidFill>
                <a:ea typeface="Arial"/>
                <a:cs typeface="Arial"/>
                <a:sym typeface="Arial"/>
              </a:rPr>
              <a:t> </a:t>
            </a:r>
            <a:r>
              <a:rPr lang="en-US" sz="2600" dirty="0" err="1">
                <a:solidFill>
                  <a:schemeClr val="dk1"/>
                </a:solidFill>
                <a:ea typeface="Arial"/>
                <a:cs typeface="Arial"/>
                <a:sym typeface="Arial"/>
              </a:rPr>
              <a:t>etkisi</a:t>
            </a:r>
            <a:r>
              <a:rPr lang="en-US" sz="2600" dirty="0">
                <a:solidFill>
                  <a:schemeClr val="dk1"/>
                </a:solidFill>
                <a:ea typeface="Arial"/>
                <a:cs typeface="Arial"/>
                <a:sym typeface="Arial"/>
              </a:rPr>
              <a:t> </a:t>
            </a:r>
            <a:r>
              <a:rPr lang="en-US" sz="2600" dirty="0" err="1" smtClean="0">
                <a:solidFill>
                  <a:schemeClr val="dk1"/>
                </a:solidFill>
                <a:ea typeface="Arial"/>
                <a:cs typeface="Arial"/>
                <a:sym typeface="Arial"/>
              </a:rPr>
              <a:t>altındayke</a:t>
            </a:r>
            <a:r>
              <a:rPr lang="tr-TR" sz="2600" dirty="0" smtClean="0">
                <a:solidFill>
                  <a:schemeClr val="dk1"/>
                </a:solidFill>
                <a:ea typeface="Arial"/>
                <a:cs typeface="Arial"/>
                <a:sym typeface="Arial"/>
              </a:rPr>
              <a:t>n</a:t>
            </a:r>
            <a:endParaRPr lang="en-US" sz="2600" dirty="0">
              <a:solidFill>
                <a:schemeClr val="dk1"/>
              </a:solidFill>
              <a:ea typeface="Arial"/>
              <a:cs typeface="Arial"/>
              <a:sym typeface="Arial"/>
            </a:endParaRPr>
          </a:p>
          <a:p>
            <a:pPr lvl="1">
              <a:lnSpc>
                <a:spcPct val="120000"/>
              </a:lnSpc>
              <a:spcBef>
                <a:spcPts val="480"/>
              </a:spcBef>
              <a:buClr>
                <a:schemeClr val="dk1"/>
              </a:buClr>
              <a:buSzPct val="100000"/>
              <a:buFont typeface="Arial"/>
              <a:buChar char="–"/>
            </a:pPr>
            <a:r>
              <a:rPr lang="en-US" sz="2600" dirty="0" err="1">
                <a:solidFill>
                  <a:schemeClr val="dk1"/>
                </a:solidFill>
                <a:ea typeface="Arial"/>
                <a:cs typeface="Arial"/>
                <a:sym typeface="Arial"/>
              </a:rPr>
              <a:t>Yangından</a:t>
            </a:r>
            <a:r>
              <a:rPr lang="en-US" sz="2600" dirty="0">
                <a:solidFill>
                  <a:schemeClr val="dk1"/>
                </a:solidFill>
                <a:ea typeface="Arial"/>
                <a:cs typeface="Arial"/>
                <a:sym typeface="Arial"/>
              </a:rPr>
              <a:t> ölümlerin%50’si, </a:t>
            </a:r>
            <a:r>
              <a:rPr lang="en-US" sz="2600" dirty="0" err="1">
                <a:solidFill>
                  <a:schemeClr val="dk1"/>
                </a:solidFill>
                <a:ea typeface="Arial"/>
                <a:cs typeface="Arial"/>
                <a:sym typeface="Arial"/>
              </a:rPr>
              <a:t>boğulmaların</a:t>
            </a:r>
            <a:r>
              <a:rPr lang="en-US" sz="2600" dirty="0">
                <a:solidFill>
                  <a:schemeClr val="dk1"/>
                </a:solidFill>
                <a:ea typeface="Arial"/>
                <a:cs typeface="Arial"/>
                <a:sym typeface="Arial"/>
              </a:rPr>
              <a:t> %67’si, </a:t>
            </a:r>
            <a:r>
              <a:rPr lang="en-US" sz="2600" dirty="0" err="1">
                <a:solidFill>
                  <a:schemeClr val="dk1"/>
                </a:solidFill>
                <a:ea typeface="Arial"/>
                <a:cs typeface="Arial"/>
                <a:sym typeface="Arial"/>
              </a:rPr>
              <a:t>cinayetlerin</a:t>
            </a:r>
            <a:r>
              <a:rPr lang="en-US" sz="2600" dirty="0">
                <a:solidFill>
                  <a:schemeClr val="dk1"/>
                </a:solidFill>
                <a:ea typeface="Arial"/>
                <a:cs typeface="Arial"/>
                <a:sym typeface="Arial"/>
              </a:rPr>
              <a:t> %67’si </a:t>
            </a:r>
            <a:r>
              <a:rPr lang="en-US" sz="2600" dirty="0" err="1">
                <a:solidFill>
                  <a:schemeClr val="dk1"/>
                </a:solidFill>
                <a:ea typeface="Arial"/>
                <a:cs typeface="Arial"/>
                <a:sym typeface="Arial"/>
              </a:rPr>
              <a:t>alkolle</a:t>
            </a:r>
            <a:r>
              <a:rPr lang="en-US" sz="2600" dirty="0">
                <a:solidFill>
                  <a:schemeClr val="dk1"/>
                </a:solidFill>
                <a:ea typeface="Arial"/>
                <a:cs typeface="Arial"/>
                <a:sym typeface="Arial"/>
              </a:rPr>
              <a:t> </a:t>
            </a:r>
            <a:r>
              <a:rPr lang="en-US" sz="2600" dirty="0" err="1" smtClean="0">
                <a:solidFill>
                  <a:schemeClr val="dk1"/>
                </a:solidFill>
                <a:ea typeface="Arial"/>
                <a:cs typeface="Arial"/>
                <a:sym typeface="Arial"/>
              </a:rPr>
              <a:t>bağlantılı</a:t>
            </a:r>
            <a:endParaRPr lang="en-US" sz="2600" dirty="0">
              <a:solidFill>
                <a:schemeClr val="dk1"/>
              </a:solidFill>
              <a:ea typeface="Arial"/>
              <a:cs typeface="Arial"/>
              <a:sym typeface="Arial"/>
            </a:endParaRPr>
          </a:p>
          <a:p>
            <a:pPr lvl="0">
              <a:lnSpc>
                <a:spcPct val="120000"/>
              </a:lnSpc>
              <a:spcBef>
                <a:spcPts val="560"/>
              </a:spcBef>
              <a:buClr>
                <a:schemeClr val="dk1"/>
              </a:buClr>
              <a:buSzPct val="100000"/>
              <a:buFont typeface="Arial"/>
              <a:buChar char="•"/>
            </a:pPr>
            <a:r>
              <a:rPr lang="en-US" sz="3000" dirty="0">
                <a:solidFill>
                  <a:schemeClr val="dk1"/>
                </a:solidFill>
                <a:ea typeface="Arial"/>
                <a:cs typeface="Arial"/>
                <a:sym typeface="Arial"/>
              </a:rPr>
              <a:t>1995’te </a:t>
            </a:r>
            <a:r>
              <a:rPr lang="en-US" sz="3000" dirty="0" err="1">
                <a:solidFill>
                  <a:schemeClr val="dk1"/>
                </a:solidFill>
                <a:ea typeface="Arial"/>
                <a:cs typeface="Arial"/>
                <a:sym typeface="Arial"/>
              </a:rPr>
              <a:t>tüm</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acil</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servis</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başvurularının</a:t>
            </a:r>
            <a:r>
              <a:rPr lang="en-US" sz="3000" dirty="0">
                <a:solidFill>
                  <a:schemeClr val="dk1"/>
                </a:solidFill>
                <a:ea typeface="Arial"/>
                <a:cs typeface="Arial"/>
                <a:sym typeface="Arial"/>
              </a:rPr>
              <a:t> %2,7’si </a:t>
            </a:r>
            <a:r>
              <a:rPr lang="en-US" sz="3000" dirty="0" err="1">
                <a:solidFill>
                  <a:schemeClr val="dk1"/>
                </a:solidFill>
                <a:ea typeface="Arial"/>
                <a:cs typeface="Arial"/>
                <a:sym typeface="Arial"/>
              </a:rPr>
              <a:t>alkol</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bağlantılı</a:t>
            </a:r>
            <a:r>
              <a:rPr lang="en-US" sz="3000" dirty="0">
                <a:solidFill>
                  <a:schemeClr val="dk1"/>
                </a:solidFill>
                <a:ea typeface="Arial"/>
                <a:cs typeface="Arial"/>
                <a:sym typeface="Arial"/>
              </a:rPr>
              <a:t> </a:t>
            </a:r>
            <a:r>
              <a:rPr lang="en-US" sz="3000" dirty="0" err="1" smtClean="0">
                <a:solidFill>
                  <a:schemeClr val="dk1"/>
                </a:solidFill>
                <a:ea typeface="Arial"/>
                <a:cs typeface="Arial"/>
                <a:sym typeface="Arial"/>
              </a:rPr>
              <a:t>problemlerden</a:t>
            </a:r>
            <a:endParaRPr lang="en-US" sz="3000" dirty="0">
              <a:solidFill>
                <a:schemeClr val="dk1"/>
              </a:solidFill>
              <a:ea typeface="Arial"/>
              <a:cs typeface="Arial"/>
              <a:sym typeface="Arial"/>
            </a:endParaRPr>
          </a:p>
          <a:p>
            <a:pPr lvl="0">
              <a:lnSpc>
                <a:spcPct val="120000"/>
              </a:lnSpc>
              <a:spcBef>
                <a:spcPts val="560"/>
              </a:spcBef>
              <a:buClr>
                <a:schemeClr val="dk1"/>
              </a:buClr>
              <a:buSzPct val="100000"/>
              <a:buFont typeface="Arial"/>
              <a:buChar char="•"/>
            </a:pPr>
            <a:r>
              <a:rPr lang="en-US" sz="3000" dirty="0" err="1">
                <a:solidFill>
                  <a:schemeClr val="dk1"/>
                </a:solidFill>
                <a:ea typeface="Arial"/>
                <a:cs typeface="Arial"/>
                <a:sym typeface="Arial"/>
              </a:rPr>
              <a:t>Alkole</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bağlı</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üretim</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kaybı</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yıllık</a:t>
            </a:r>
            <a:r>
              <a:rPr lang="en-US" sz="3000" dirty="0">
                <a:solidFill>
                  <a:schemeClr val="dk1"/>
                </a:solidFill>
                <a:ea typeface="Arial"/>
                <a:cs typeface="Arial"/>
                <a:sym typeface="Arial"/>
              </a:rPr>
              <a:t> 185 </a:t>
            </a:r>
            <a:r>
              <a:rPr lang="en-US" sz="3000" dirty="0" err="1">
                <a:solidFill>
                  <a:schemeClr val="dk1"/>
                </a:solidFill>
                <a:ea typeface="Arial"/>
                <a:cs typeface="Arial"/>
                <a:sym typeface="Arial"/>
              </a:rPr>
              <a:t>milyar</a:t>
            </a:r>
            <a:r>
              <a:rPr lang="en-US" sz="3000" dirty="0">
                <a:solidFill>
                  <a:schemeClr val="dk1"/>
                </a:solidFill>
                <a:ea typeface="Arial"/>
                <a:cs typeface="Arial"/>
                <a:sym typeface="Arial"/>
              </a:rPr>
              <a:t> </a:t>
            </a:r>
            <a:r>
              <a:rPr lang="en-US" sz="3000" dirty="0" err="1">
                <a:solidFill>
                  <a:schemeClr val="dk1"/>
                </a:solidFill>
                <a:ea typeface="Arial"/>
                <a:cs typeface="Arial"/>
                <a:sym typeface="Arial"/>
              </a:rPr>
              <a:t>dolar</a:t>
            </a:r>
            <a:endParaRPr lang="tr-TR" sz="3000" dirty="0"/>
          </a:p>
        </p:txBody>
      </p:sp>
    </p:spTree>
    <p:extLst>
      <p:ext uri="{BB962C8B-B14F-4D97-AF65-F5344CB8AC3E}">
        <p14:creationId xmlns:p14="http://schemas.microsoft.com/office/powerpoint/2010/main" val="210403613"/>
      </p:ext>
    </p:extLst>
  </p:cSld>
  <p:clrMapOvr>
    <a:masterClrMapping/>
  </p:clrMapOvr>
  <p:transition spd="slow">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a:t>
            </a:r>
            <a:endParaRPr lang="tr-TR" dirty="0"/>
          </a:p>
        </p:txBody>
      </p:sp>
      <p:sp>
        <p:nvSpPr>
          <p:cNvPr id="3" name="İçerik Yer Tutucusu 2"/>
          <p:cNvSpPr>
            <a:spLocks noGrp="1"/>
          </p:cNvSpPr>
          <p:nvPr>
            <p:ph idx="1"/>
          </p:nvPr>
        </p:nvSpPr>
        <p:spPr/>
        <p:txBody>
          <a:bodyPr/>
          <a:lstStyle/>
          <a:p>
            <a:r>
              <a:rPr lang="tr-TR" dirty="0" smtClean="0"/>
              <a:t>Alkol alımları giderek daha sık karşımıza çıkıyor</a:t>
            </a:r>
          </a:p>
          <a:p>
            <a:r>
              <a:rPr lang="tr-TR" dirty="0" smtClean="0"/>
              <a:t>Acil servis hekimleri alkol alımlarını ayırıcı tanıda düşünmeli</a:t>
            </a:r>
          </a:p>
          <a:p>
            <a:r>
              <a:rPr lang="tr-TR" dirty="0" smtClean="0"/>
              <a:t>Alkol yoksunluğu ölümcül seyredebilir</a:t>
            </a:r>
          </a:p>
          <a:p>
            <a:r>
              <a:rPr lang="tr-TR" dirty="0" smtClean="0"/>
              <a:t>Daha agresif mücadele</a:t>
            </a:r>
          </a:p>
          <a:p>
            <a:r>
              <a:rPr lang="tr-TR" dirty="0" smtClean="0"/>
              <a:t>Hastaların doğru merkezlere yönlendirilmesi</a:t>
            </a:r>
            <a:endParaRPr lang="tr-TR" dirty="0"/>
          </a:p>
        </p:txBody>
      </p:sp>
    </p:spTree>
    <p:extLst>
      <p:ext uri="{BB962C8B-B14F-4D97-AF65-F5344CB8AC3E}">
        <p14:creationId xmlns:p14="http://schemas.microsoft.com/office/powerpoint/2010/main" val="136327236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Etil Alkol</a:t>
            </a:r>
          </a:p>
        </p:txBody>
      </p:sp>
      <p:sp>
        <p:nvSpPr>
          <p:cNvPr id="3" name="İçerik Yer Tutucusu 2"/>
          <p:cNvSpPr>
            <a:spLocks noGrp="1"/>
          </p:cNvSpPr>
          <p:nvPr>
            <p:ph idx="1"/>
          </p:nvPr>
        </p:nvSpPr>
        <p:spPr/>
        <p:txBody>
          <a:bodyPr/>
          <a:lstStyle/>
          <a:p>
            <a:r>
              <a:rPr lang="tr-TR" dirty="0" err="1" smtClean="0"/>
              <a:t>Morbidite</a:t>
            </a:r>
            <a:r>
              <a:rPr lang="tr-TR" dirty="0" smtClean="0"/>
              <a:t> ikincil nedenlere bağlı</a:t>
            </a:r>
          </a:p>
          <a:p>
            <a:r>
              <a:rPr lang="tr-TR" dirty="0" err="1" smtClean="0"/>
              <a:t>Toksisite</a:t>
            </a:r>
            <a:r>
              <a:rPr lang="tr-TR" dirty="0" smtClean="0"/>
              <a:t> ön planda oral alım</a:t>
            </a:r>
          </a:p>
          <a:p>
            <a:pPr lvl="1"/>
            <a:r>
              <a:rPr lang="tr-TR" dirty="0" smtClean="0"/>
              <a:t>30-60 dakikada pik düzey</a:t>
            </a:r>
          </a:p>
          <a:p>
            <a:pPr lvl="1"/>
            <a:r>
              <a:rPr lang="tr-TR" dirty="0" smtClean="0"/>
              <a:t>Mide doluluğu etkiler</a:t>
            </a:r>
          </a:p>
          <a:p>
            <a:pPr lvl="1"/>
            <a:r>
              <a:rPr lang="tr-TR" dirty="0" smtClean="0"/>
              <a:t>Yüksek konsantrasyon</a:t>
            </a:r>
          </a:p>
          <a:p>
            <a:pPr lvl="2"/>
            <a:r>
              <a:rPr lang="tr-TR" dirty="0" err="1" smtClean="0"/>
              <a:t>Pilor</a:t>
            </a:r>
            <a:r>
              <a:rPr lang="tr-TR" dirty="0" smtClean="0"/>
              <a:t> spazmı</a:t>
            </a:r>
          </a:p>
          <a:p>
            <a:pPr lvl="1"/>
            <a:r>
              <a:rPr lang="tr-TR" dirty="0" smtClean="0"/>
              <a:t>Mide alkol </a:t>
            </a:r>
            <a:r>
              <a:rPr lang="tr-TR" dirty="0" err="1" smtClean="0"/>
              <a:t>dehidrogenazı</a:t>
            </a:r>
            <a:endParaRPr lang="tr-TR" dirty="0" smtClean="0"/>
          </a:p>
          <a:p>
            <a:pPr lvl="2"/>
            <a:r>
              <a:rPr lang="tr-TR" dirty="0" smtClean="0"/>
              <a:t>Kadınlarda daha az</a:t>
            </a:r>
          </a:p>
          <a:p>
            <a:endParaRPr lang="tr-TR" dirty="0"/>
          </a:p>
        </p:txBody>
      </p:sp>
    </p:spTree>
    <p:extLst>
      <p:ext uri="{BB962C8B-B14F-4D97-AF65-F5344CB8AC3E}">
        <p14:creationId xmlns:p14="http://schemas.microsoft.com/office/powerpoint/2010/main" val="1456818892"/>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Etil Alkol</a:t>
            </a:r>
          </a:p>
        </p:txBody>
      </p:sp>
      <p:sp>
        <p:nvSpPr>
          <p:cNvPr id="3" name="İçerik Yer Tutucusu 2"/>
          <p:cNvSpPr>
            <a:spLocks noGrp="1"/>
          </p:cNvSpPr>
          <p:nvPr>
            <p:ph idx="1"/>
          </p:nvPr>
        </p:nvSpPr>
        <p:spPr>
          <a:xfrm>
            <a:off x="762000" y="1596413"/>
            <a:ext cx="8077200" cy="4496883"/>
          </a:xfrm>
        </p:spPr>
        <p:txBody>
          <a:bodyPr>
            <a:normAutofit lnSpcReduction="10000"/>
          </a:bodyPr>
          <a:lstStyle/>
          <a:p>
            <a:r>
              <a:rPr lang="tr-TR" dirty="0" smtClean="0"/>
              <a:t>SSS </a:t>
            </a:r>
            <a:r>
              <a:rPr lang="tr-TR" dirty="0" err="1" smtClean="0"/>
              <a:t>depresanı</a:t>
            </a:r>
            <a:endParaRPr lang="tr-TR" dirty="0" smtClean="0"/>
          </a:p>
          <a:p>
            <a:pPr lvl="1"/>
            <a:r>
              <a:rPr lang="tr-TR" dirty="0" smtClean="0"/>
              <a:t>GABA reseptörlerini arttırır</a:t>
            </a:r>
          </a:p>
          <a:p>
            <a:pPr lvl="1"/>
            <a:r>
              <a:rPr lang="tr-TR" dirty="0" smtClean="0"/>
              <a:t>NMDA reseptörlerini bloke eder</a:t>
            </a:r>
          </a:p>
          <a:p>
            <a:pPr lvl="1"/>
            <a:r>
              <a:rPr lang="tr-TR" dirty="0" smtClean="0"/>
              <a:t>Bu sistemleri modüle eder</a:t>
            </a:r>
          </a:p>
          <a:p>
            <a:pPr lvl="2"/>
            <a:r>
              <a:rPr lang="tr-TR" dirty="0" smtClean="0"/>
              <a:t>Tolerans, bağımlılık ve yoksunluk</a:t>
            </a:r>
            <a:endParaRPr lang="tr-TR" dirty="0"/>
          </a:p>
          <a:p>
            <a:pPr lvl="1"/>
            <a:r>
              <a:rPr lang="en-US" dirty="0" err="1" smtClean="0">
                <a:solidFill>
                  <a:schemeClr val="dk1"/>
                </a:solidFill>
                <a:ea typeface="Arial"/>
                <a:cs typeface="Arial"/>
                <a:sym typeface="Arial"/>
              </a:rPr>
              <a:t>Sinyal</a:t>
            </a:r>
            <a:r>
              <a:rPr lang="en-US" dirty="0" smtClean="0">
                <a:solidFill>
                  <a:schemeClr val="dk1"/>
                </a:solidFill>
                <a:ea typeface="Arial"/>
                <a:cs typeface="Arial"/>
                <a:sym typeface="Arial"/>
              </a:rPr>
              <a:t> </a:t>
            </a:r>
            <a:r>
              <a:rPr lang="en-US" dirty="0" err="1">
                <a:solidFill>
                  <a:schemeClr val="dk1"/>
                </a:solidFill>
                <a:ea typeface="Arial"/>
                <a:cs typeface="Arial"/>
                <a:sym typeface="Arial"/>
              </a:rPr>
              <a:t>fonksiyonu</a:t>
            </a:r>
            <a:r>
              <a:rPr lang="en-US" dirty="0">
                <a:solidFill>
                  <a:schemeClr val="dk1"/>
                </a:solidFill>
                <a:ea typeface="Arial"/>
                <a:cs typeface="Arial"/>
                <a:sym typeface="Arial"/>
              </a:rPr>
              <a:t> </a:t>
            </a:r>
            <a:r>
              <a:rPr lang="en-US" dirty="0" err="1">
                <a:solidFill>
                  <a:schemeClr val="dk1"/>
                </a:solidFill>
                <a:ea typeface="Arial"/>
                <a:cs typeface="Arial"/>
                <a:sym typeface="Arial"/>
              </a:rPr>
              <a:t>olan</a:t>
            </a:r>
            <a:r>
              <a:rPr lang="en-US" dirty="0">
                <a:solidFill>
                  <a:schemeClr val="dk1"/>
                </a:solidFill>
                <a:ea typeface="Arial"/>
                <a:cs typeface="Arial"/>
                <a:sym typeface="Arial"/>
              </a:rPr>
              <a:t> protein </a:t>
            </a:r>
            <a:r>
              <a:rPr lang="en-US" dirty="0" err="1">
                <a:solidFill>
                  <a:schemeClr val="dk1"/>
                </a:solidFill>
                <a:ea typeface="Arial"/>
                <a:cs typeface="Arial"/>
                <a:sym typeface="Arial"/>
              </a:rPr>
              <a:t>içeren</a:t>
            </a:r>
            <a:r>
              <a:rPr lang="en-US" dirty="0">
                <a:solidFill>
                  <a:schemeClr val="dk1"/>
                </a:solidFill>
                <a:ea typeface="Arial"/>
                <a:cs typeface="Arial"/>
                <a:sym typeface="Arial"/>
              </a:rPr>
              <a:t> ligand </a:t>
            </a:r>
            <a:r>
              <a:rPr lang="en-US" dirty="0" err="1">
                <a:solidFill>
                  <a:schemeClr val="dk1"/>
                </a:solidFill>
                <a:ea typeface="Arial"/>
                <a:cs typeface="Arial"/>
                <a:sym typeface="Arial"/>
              </a:rPr>
              <a:t>kanallarını</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bozar</a:t>
            </a:r>
            <a:endParaRPr lang="tr-TR" dirty="0" smtClean="0">
              <a:solidFill>
                <a:schemeClr val="dk1"/>
              </a:solidFill>
              <a:ea typeface="Arial"/>
              <a:cs typeface="Arial"/>
              <a:sym typeface="Arial"/>
            </a:endParaRPr>
          </a:p>
          <a:p>
            <a:pPr lvl="2"/>
            <a:r>
              <a:rPr lang="tr-TR" dirty="0" smtClean="0">
                <a:solidFill>
                  <a:schemeClr val="dk1"/>
                </a:solidFill>
                <a:ea typeface="Arial"/>
                <a:cs typeface="Arial"/>
                <a:sym typeface="Arial"/>
              </a:rPr>
              <a:t>Yoksunluk </a:t>
            </a:r>
            <a:r>
              <a:rPr lang="en-US" dirty="0" err="1" smtClean="0">
                <a:solidFill>
                  <a:schemeClr val="dk1"/>
                </a:solidFill>
                <a:ea typeface="Arial"/>
                <a:cs typeface="Arial"/>
                <a:sym typeface="Arial"/>
              </a:rPr>
              <a:t>sendromu</a:t>
            </a:r>
            <a:endParaRPr lang="tr-TR" dirty="0" smtClean="0">
              <a:solidFill>
                <a:schemeClr val="dk1"/>
              </a:solidFill>
              <a:ea typeface="Arial"/>
              <a:cs typeface="Arial"/>
              <a:sym typeface="Arial"/>
            </a:endParaRPr>
          </a:p>
          <a:p>
            <a:pPr lvl="2"/>
            <a:r>
              <a:rPr lang="en-US" dirty="0" err="1" smtClean="0">
                <a:solidFill>
                  <a:schemeClr val="dk1"/>
                </a:solidFill>
                <a:ea typeface="Arial"/>
                <a:cs typeface="Arial"/>
                <a:sym typeface="Arial"/>
              </a:rPr>
              <a:t>Benzodiazepin</a:t>
            </a:r>
            <a:r>
              <a:rPr lang="en-US" dirty="0" smtClean="0">
                <a:solidFill>
                  <a:schemeClr val="dk1"/>
                </a:solidFill>
                <a:ea typeface="Arial"/>
                <a:cs typeface="Arial"/>
                <a:sym typeface="Arial"/>
              </a:rPr>
              <a:t> </a:t>
            </a:r>
            <a:r>
              <a:rPr lang="en-US" dirty="0" err="1">
                <a:solidFill>
                  <a:schemeClr val="dk1"/>
                </a:solidFill>
                <a:ea typeface="Arial"/>
                <a:cs typeface="Arial"/>
                <a:sym typeface="Arial"/>
              </a:rPr>
              <a:t>ve</a:t>
            </a:r>
            <a:r>
              <a:rPr lang="en-US" dirty="0">
                <a:solidFill>
                  <a:schemeClr val="dk1"/>
                </a:solidFill>
                <a:ea typeface="Arial"/>
                <a:cs typeface="Arial"/>
                <a:sym typeface="Arial"/>
              </a:rPr>
              <a:t> </a:t>
            </a:r>
            <a:r>
              <a:rPr lang="en-US" dirty="0" err="1">
                <a:solidFill>
                  <a:schemeClr val="dk1"/>
                </a:solidFill>
                <a:ea typeface="Arial"/>
                <a:cs typeface="Arial"/>
                <a:sym typeface="Arial"/>
              </a:rPr>
              <a:t>diğer</a:t>
            </a:r>
            <a:r>
              <a:rPr lang="en-US" dirty="0">
                <a:solidFill>
                  <a:schemeClr val="dk1"/>
                </a:solidFill>
                <a:ea typeface="Arial"/>
                <a:cs typeface="Arial"/>
                <a:sym typeface="Arial"/>
              </a:rPr>
              <a:t> </a:t>
            </a:r>
            <a:r>
              <a:rPr lang="en-US" dirty="0" err="1">
                <a:solidFill>
                  <a:schemeClr val="dk1"/>
                </a:solidFill>
                <a:ea typeface="Arial"/>
                <a:cs typeface="Arial"/>
                <a:sym typeface="Arial"/>
              </a:rPr>
              <a:t>sedatiflere</a:t>
            </a:r>
            <a:r>
              <a:rPr lang="en-US" dirty="0">
                <a:solidFill>
                  <a:schemeClr val="dk1"/>
                </a:solidFill>
                <a:ea typeface="Arial"/>
                <a:cs typeface="Arial"/>
                <a:sym typeface="Arial"/>
              </a:rPr>
              <a:t> </a:t>
            </a:r>
            <a:r>
              <a:rPr lang="en-US" dirty="0" err="1">
                <a:solidFill>
                  <a:schemeClr val="dk1"/>
                </a:solidFill>
                <a:ea typeface="Arial"/>
                <a:cs typeface="Arial"/>
                <a:sym typeface="Arial"/>
              </a:rPr>
              <a:t>çapraz</a:t>
            </a:r>
            <a:r>
              <a:rPr lang="en-US" dirty="0">
                <a:solidFill>
                  <a:schemeClr val="dk1"/>
                </a:solidFill>
                <a:ea typeface="Arial"/>
                <a:cs typeface="Arial"/>
                <a:sym typeface="Arial"/>
              </a:rPr>
              <a:t> </a:t>
            </a:r>
            <a:r>
              <a:rPr lang="en-US" dirty="0" err="1">
                <a:solidFill>
                  <a:schemeClr val="dk1"/>
                </a:solidFill>
                <a:ea typeface="Arial"/>
                <a:cs typeface="Arial"/>
                <a:sym typeface="Arial"/>
              </a:rPr>
              <a:t>direnç</a:t>
            </a:r>
            <a:r>
              <a:rPr lang="en-US" dirty="0">
                <a:solidFill>
                  <a:schemeClr val="dk1"/>
                </a:solidFill>
                <a:ea typeface="Arial"/>
                <a:cs typeface="Arial"/>
                <a:sym typeface="Arial"/>
              </a:rPr>
              <a:t> </a:t>
            </a:r>
            <a:r>
              <a:rPr lang="en-US" dirty="0" err="1" smtClean="0">
                <a:solidFill>
                  <a:schemeClr val="dk1"/>
                </a:solidFill>
                <a:ea typeface="Arial"/>
                <a:cs typeface="Arial"/>
                <a:sym typeface="Arial"/>
              </a:rPr>
              <a:t>gelişimi</a:t>
            </a:r>
            <a:endParaRPr lang="tr-TR" dirty="0"/>
          </a:p>
        </p:txBody>
      </p:sp>
    </p:spTree>
    <p:extLst>
      <p:ext uri="{BB962C8B-B14F-4D97-AF65-F5344CB8AC3E}">
        <p14:creationId xmlns:p14="http://schemas.microsoft.com/office/powerpoint/2010/main" val="2496946185"/>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Etil Alkol</a:t>
            </a:r>
            <a:endParaRPr lang="tr-TR" dirty="0"/>
          </a:p>
        </p:txBody>
      </p:sp>
      <p:sp>
        <p:nvSpPr>
          <p:cNvPr id="3" name="İçerik Yer Tutucusu 2"/>
          <p:cNvSpPr>
            <a:spLocks noGrp="1"/>
          </p:cNvSpPr>
          <p:nvPr>
            <p:ph idx="1"/>
          </p:nvPr>
        </p:nvSpPr>
        <p:spPr/>
        <p:txBody>
          <a:bodyPr/>
          <a:lstStyle/>
          <a:p>
            <a:r>
              <a:rPr lang="tr-TR" dirty="0" smtClean="0"/>
              <a:t>Kan düzeyi ve klinik bulgu uyumu iyi değil</a:t>
            </a:r>
          </a:p>
          <a:p>
            <a:pPr lvl="1"/>
            <a:r>
              <a:rPr lang="tr-TR" dirty="0" smtClean="0"/>
              <a:t>Tolerans gelişimi</a:t>
            </a:r>
          </a:p>
          <a:p>
            <a:pPr lvl="1"/>
            <a:r>
              <a:rPr lang="tr-TR" dirty="0" smtClean="0"/>
              <a:t>Alışkın olmayanlar – 400 mg/dl ile ölüm</a:t>
            </a:r>
          </a:p>
          <a:p>
            <a:pPr lvl="1"/>
            <a:r>
              <a:rPr lang="tr-TR" dirty="0" smtClean="0"/>
              <a:t>Bağımlılarda – aynı düzey ile minimal bulgular</a:t>
            </a:r>
          </a:p>
          <a:p>
            <a:pPr lvl="1"/>
            <a:r>
              <a:rPr lang="tr-TR" dirty="0" smtClean="0"/>
              <a:t>Kuzey Amerika</a:t>
            </a:r>
          </a:p>
          <a:p>
            <a:pPr lvl="2"/>
            <a:r>
              <a:rPr lang="tr-TR" dirty="0" smtClean="0"/>
              <a:t>80 mg/dl</a:t>
            </a:r>
          </a:p>
          <a:p>
            <a:pPr lvl="1"/>
            <a:r>
              <a:rPr lang="tr-TR" dirty="0" smtClean="0"/>
              <a:t>Türkiye</a:t>
            </a:r>
          </a:p>
          <a:p>
            <a:pPr lvl="2"/>
            <a:r>
              <a:rPr lang="tr-TR" dirty="0" smtClean="0"/>
              <a:t>50 mg/dl</a:t>
            </a:r>
            <a:endParaRPr lang="tr-TR" dirty="0"/>
          </a:p>
        </p:txBody>
      </p:sp>
    </p:spTree>
    <p:extLst>
      <p:ext uri="{BB962C8B-B14F-4D97-AF65-F5344CB8AC3E}">
        <p14:creationId xmlns:p14="http://schemas.microsoft.com/office/powerpoint/2010/main" val="3497771892"/>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Etil Alkol</a:t>
            </a:r>
            <a:endParaRPr lang="tr-TR" dirty="0"/>
          </a:p>
        </p:txBody>
      </p:sp>
      <p:sp>
        <p:nvSpPr>
          <p:cNvPr id="3" name="İçerik Yer Tutucusu 2"/>
          <p:cNvSpPr>
            <a:spLocks noGrp="1"/>
          </p:cNvSpPr>
          <p:nvPr>
            <p:ph idx="1"/>
          </p:nvPr>
        </p:nvSpPr>
        <p:spPr/>
        <p:txBody>
          <a:bodyPr>
            <a:normAutofit lnSpcReduction="10000"/>
          </a:bodyPr>
          <a:lstStyle/>
          <a:p>
            <a:r>
              <a:rPr lang="tr-TR" dirty="0" smtClean="0"/>
              <a:t>Karaciğerde </a:t>
            </a:r>
            <a:r>
              <a:rPr lang="tr-TR" dirty="0" err="1" smtClean="0"/>
              <a:t>metabolize</a:t>
            </a:r>
            <a:r>
              <a:rPr lang="tr-TR" dirty="0" smtClean="0"/>
              <a:t> olur</a:t>
            </a:r>
          </a:p>
          <a:p>
            <a:pPr lvl="1"/>
            <a:r>
              <a:rPr lang="tr-TR" dirty="0" smtClean="0"/>
              <a:t>%10 idrar, ter ve solunum</a:t>
            </a:r>
          </a:p>
          <a:p>
            <a:r>
              <a:rPr lang="tr-TR" dirty="0" smtClean="0"/>
              <a:t>Alkol </a:t>
            </a:r>
            <a:r>
              <a:rPr lang="tr-TR" dirty="0" err="1" smtClean="0"/>
              <a:t>dehidrogenaz</a:t>
            </a:r>
            <a:r>
              <a:rPr lang="tr-TR" dirty="0"/>
              <a:t> </a:t>
            </a:r>
            <a:r>
              <a:rPr lang="tr-TR" dirty="0" smtClean="0"/>
              <a:t>- </a:t>
            </a:r>
            <a:r>
              <a:rPr lang="tr-TR" dirty="0" err="1" smtClean="0"/>
              <a:t>asetaldehid</a:t>
            </a:r>
            <a:endParaRPr lang="tr-TR" dirty="0" smtClean="0"/>
          </a:p>
          <a:p>
            <a:pPr lvl="1"/>
            <a:r>
              <a:rPr lang="tr-TR" dirty="0" smtClean="0"/>
              <a:t>Düşük konsantrasyonlarda 1 derece kinetiği</a:t>
            </a:r>
          </a:p>
          <a:p>
            <a:pPr lvl="1"/>
            <a:r>
              <a:rPr lang="tr-TR" dirty="0" smtClean="0"/>
              <a:t>Yüksek </a:t>
            </a:r>
            <a:r>
              <a:rPr lang="tr-TR" dirty="0"/>
              <a:t>konsantrasyonlarda </a:t>
            </a:r>
            <a:r>
              <a:rPr lang="tr-TR" dirty="0" smtClean="0"/>
              <a:t>0 </a:t>
            </a:r>
            <a:r>
              <a:rPr lang="tr-TR" dirty="0"/>
              <a:t>derece </a:t>
            </a:r>
            <a:r>
              <a:rPr lang="tr-TR" dirty="0" smtClean="0"/>
              <a:t>kinetiği</a:t>
            </a:r>
          </a:p>
          <a:p>
            <a:r>
              <a:rPr lang="tr-TR" dirty="0" err="1" smtClean="0"/>
              <a:t>Sitokrom</a:t>
            </a:r>
            <a:r>
              <a:rPr lang="tr-TR" dirty="0" smtClean="0"/>
              <a:t> p-450 sistemi</a:t>
            </a:r>
          </a:p>
          <a:p>
            <a:r>
              <a:rPr lang="tr-TR" dirty="0" smtClean="0"/>
              <a:t>Alışkın olmayanlarda 15-20 mg/dl/saat</a:t>
            </a:r>
          </a:p>
          <a:p>
            <a:r>
              <a:rPr lang="tr-TR" dirty="0" smtClean="0"/>
              <a:t>Kronik kullananlarda 30 mg/dl/saat</a:t>
            </a:r>
            <a:endParaRPr lang="tr-TR" dirty="0"/>
          </a:p>
          <a:p>
            <a:pPr lvl="1"/>
            <a:endParaRPr lang="tr-TR" dirty="0"/>
          </a:p>
        </p:txBody>
      </p:sp>
    </p:spTree>
    <p:extLst>
      <p:ext uri="{BB962C8B-B14F-4D97-AF65-F5344CB8AC3E}">
        <p14:creationId xmlns:p14="http://schemas.microsoft.com/office/powerpoint/2010/main" val="2709763744"/>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Eğiti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4425</Words>
  <Application>Microsoft Office PowerPoint</Application>
  <PresentationFormat>Ekran Gösterisi (4:3)</PresentationFormat>
  <Paragraphs>500</Paragraphs>
  <Slides>50</Slides>
  <Notes>46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50</vt:i4>
      </vt:variant>
    </vt:vector>
  </HeadingPairs>
  <TitlesOfParts>
    <vt:vector size="54" baseType="lpstr">
      <vt:lpstr>Arial</vt:lpstr>
      <vt:lpstr>Calibri</vt:lpstr>
      <vt:lpstr>Georgia</vt:lpstr>
      <vt:lpstr>Eğitim</vt:lpstr>
      <vt:lpstr>Alkol Alımları ve Yoksunluk Sendromları</vt:lpstr>
      <vt:lpstr>Sunum İçeriği</vt:lpstr>
      <vt:lpstr>Alkoller</vt:lpstr>
      <vt:lpstr>Etil Alkol</vt:lpstr>
      <vt:lpstr>Etil Alkol</vt:lpstr>
      <vt:lpstr>Etil Alkol</vt:lpstr>
      <vt:lpstr>Etil Alkol</vt:lpstr>
      <vt:lpstr>Etil Alkol</vt:lpstr>
      <vt:lpstr>Etil Alkol</vt:lpstr>
      <vt:lpstr>Klinik</vt:lpstr>
      <vt:lpstr>Klinik</vt:lpstr>
      <vt:lpstr>Klinik</vt:lpstr>
      <vt:lpstr>Tanı</vt:lpstr>
      <vt:lpstr>Tedavi</vt:lpstr>
      <vt:lpstr>Tedavi</vt:lpstr>
      <vt:lpstr>Tedavi ve Taburculuk</vt:lpstr>
      <vt:lpstr>Metanol</vt:lpstr>
      <vt:lpstr>Metanol</vt:lpstr>
      <vt:lpstr>Metanol</vt:lpstr>
      <vt:lpstr>Metanol</vt:lpstr>
      <vt:lpstr>Metanol</vt:lpstr>
      <vt:lpstr>Klinik</vt:lpstr>
      <vt:lpstr>Klinik</vt:lpstr>
      <vt:lpstr>Tanı</vt:lpstr>
      <vt:lpstr>Tanı</vt:lpstr>
      <vt:lpstr>Tanı</vt:lpstr>
      <vt:lpstr>Tanı</vt:lpstr>
      <vt:lpstr>Tanı</vt:lpstr>
      <vt:lpstr>Tanı</vt:lpstr>
      <vt:lpstr>Tedavi</vt:lpstr>
      <vt:lpstr>Tedavi</vt:lpstr>
      <vt:lpstr>Tedavi</vt:lpstr>
      <vt:lpstr>Tedavi</vt:lpstr>
      <vt:lpstr>Tedavi</vt:lpstr>
      <vt:lpstr>Tedavi</vt:lpstr>
      <vt:lpstr>Tedavi</vt:lpstr>
      <vt:lpstr>Tedavi</vt:lpstr>
      <vt:lpstr>Alkol Yoksunluğu</vt:lpstr>
      <vt:lpstr>Alkol Yoksunluğu</vt:lpstr>
      <vt:lpstr>Alkol Yoksunluğu</vt:lpstr>
      <vt:lpstr>Klinik</vt:lpstr>
      <vt:lpstr>Klinik</vt:lpstr>
      <vt:lpstr>Klinik</vt:lpstr>
      <vt:lpstr>Klinik</vt:lpstr>
      <vt:lpstr>Tedavi</vt:lpstr>
      <vt:lpstr>Tedavi</vt:lpstr>
      <vt:lpstr>Tedavi</vt:lpstr>
      <vt:lpstr>Tedavi</vt:lpstr>
      <vt:lpstr>Tedavi</vt:lpstr>
      <vt:lpstr>Özet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2017-01-16T21:41:40Z</dcterms:created>
  <dcterms:modified xsi:type="dcterms:W3CDTF">2019-02-15T14:35:38Z</dcterms:modified>
</cp:coreProperties>
</file>